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13"/>
  </p:notesMasterIdLst>
  <p:sldIdLst>
    <p:sldId id="371" r:id="rId2"/>
    <p:sldId id="37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364" r:id="rId42"/>
    <p:sldId id="365" r:id="rId43"/>
    <p:sldId id="366" r:id="rId44"/>
    <p:sldId id="297" r:id="rId45"/>
    <p:sldId id="298" r:id="rId46"/>
    <p:sldId id="299" r:id="rId47"/>
    <p:sldId id="300" r:id="rId48"/>
    <p:sldId id="301" r:id="rId49"/>
    <p:sldId id="302" r:id="rId50"/>
    <p:sldId id="303" r:id="rId51"/>
    <p:sldId id="304" r:id="rId52"/>
    <p:sldId id="305" r:id="rId53"/>
    <p:sldId id="306" r:id="rId54"/>
    <p:sldId id="367" r:id="rId55"/>
    <p:sldId id="307" r:id="rId56"/>
    <p:sldId id="308" r:id="rId57"/>
    <p:sldId id="309" r:id="rId58"/>
    <p:sldId id="310" r:id="rId59"/>
    <p:sldId id="311"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69" r:id="rId75"/>
    <p:sldId id="327" r:id="rId76"/>
    <p:sldId id="328" r:id="rId77"/>
    <p:sldId id="329" r:id="rId78"/>
    <p:sldId id="330" r:id="rId79"/>
    <p:sldId id="331" r:id="rId80"/>
    <p:sldId id="332" r:id="rId81"/>
    <p:sldId id="333" r:id="rId82"/>
    <p:sldId id="334" r:id="rId83"/>
    <p:sldId id="335" r:id="rId84"/>
    <p:sldId id="370"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76" userDrawn="1">
          <p15:clr>
            <a:srgbClr val="A4A3A4"/>
          </p15:clr>
        </p15:guide>
        <p15:guide id="4" pos="703" userDrawn="1">
          <p15:clr>
            <a:srgbClr val="A4A3A4"/>
          </p15:clr>
        </p15:guide>
        <p15:guide id="5" pos="975" userDrawn="1">
          <p15:clr>
            <a:srgbClr val="A4A3A4"/>
          </p15:clr>
        </p15:guide>
        <p15:guide id="6" orient="horz" pos="527" userDrawn="1">
          <p15:clr>
            <a:srgbClr val="A4A3A4"/>
          </p15:clr>
        </p15:guide>
        <p15:guide id="7" orient="horz" pos="981" userDrawn="1">
          <p15:clr>
            <a:srgbClr val="A4A3A4"/>
          </p15:clr>
        </p15:guide>
        <p15:guide id="8" pos="5511" userDrawn="1">
          <p15:clr>
            <a:srgbClr val="A4A3A4"/>
          </p15:clr>
        </p15:guide>
        <p15:guide id="9" orient="horz" pos="39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on, Bincy" initials="MB" lastIdx="12" clrIdx="0">
    <p:extLst>
      <p:ext uri="{19B8F6BF-5375-455C-9EA6-DF929625EA0E}">
        <p15:presenceInfo xmlns:p15="http://schemas.microsoft.com/office/powerpoint/2012/main" userId="Menon, Bincy" providerId="None"/>
      </p:ext>
    </p:extLst>
  </p:cmAuthor>
  <p:cmAuthor id="2" name="Syed,HaameedMazhar" initials="S" lastIdx="2" clrIdx="1">
    <p:extLst>
      <p:ext uri="{19B8F6BF-5375-455C-9EA6-DF929625EA0E}">
        <p15:presenceInfo xmlns:p15="http://schemas.microsoft.com/office/powerpoint/2012/main" userId="S-1-5-21-2752970185-40930380-1894245210-2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0465" autoAdjust="0"/>
  </p:normalViewPr>
  <p:slideViewPr>
    <p:cSldViewPr snapToGrid="0" snapToObjects="1">
      <p:cViewPr varScale="1">
        <p:scale>
          <a:sx n="100" d="100"/>
          <a:sy n="100" d="100"/>
        </p:scale>
        <p:origin x="1188" y="96"/>
      </p:cViewPr>
      <p:guideLst>
        <p:guide pos="476"/>
        <p:guide pos="703"/>
        <p:guide pos="975"/>
        <p:guide orient="horz" pos="527"/>
        <p:guide orient="horz" pos="981"/>
        <p:guide pos="5511"/>
        <p:guide orient="horz" pos="39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14DA1-B5E5-400C-A5C1-A5F122F8107A}" type="datetimeFigureOut">
              <a:rPr lang="en-IN" smtClean="0"/>
              <a:t>10-05-2019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8DB94-06FE-4303-95FB-E54D18B03090}" type="slidenum">
              <a:rPr lang="en-IN" smtClean="0"/>
              <a:t>‹#›</a:t>
            </a:fld>
            <a:endParaRPr lang="en-IN"/>
          </a:p>
        </p:txBody>
      </p:sp>
    </p:spTree>
    <p:extLst>
      <p:ext uri="{BB962C8B-B14F-4D97-AF65-F5344CB8AC3E}">
        <p14:creationId xmlns:p14="http://schemas.microsoft.com/office/powerpoint/2010/main" val="356390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143000" y="685800"/>
            <a:ext cx="4573588" cy="34290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6148" name="Slide Number Placeholder 3"/>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C91FD3-F773-4668-851B-9501CB3EEE5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96436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7.1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An example of a </a:t>
            </a:r>
            <a:r>
              <a:rPr lang="en-US" sz="1200" b="0" i="0" u="none" strike="noStrike" kern="1200" baseline="0" dirty="0" err="1" smtClean="0">
                <a:solidFill>
                  <a:schemeClr val="tx1"/>
                </a:solidFill>
                <a:latin typeface="Arial" panose="020B0604020202020204" pitchFamily="34" charset="0"/>
                <a:ea typeface="+mn-ea"/>
                <a:cs typeface="Arial" panose="020B0604020202020204" pitchFamily="34" charset="0"/>
              </a:rPr>
              <a:t>Volere</a:t>
            </a: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 requirement specification</a:t>
            </a:r>
            <a:endParaRPr lang="en-IN"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68DB94-06FE-4303-95FB-E54D18B03090}" type="slidenum">
              <a:rPr lang="en-IN" smtClean="0"/>
              <a:t>10</a:t>
            </a:fld>
            <a:endParaRPr lang="en-IN"/>
          </a:p>
        </p:txBody>
      </p:sp>
    </p:spTree>
    <p:extLst>
      <p:ext uri="{BB962C8B-B14F-4D97-AF65-F5344CB8AC3E}">
        <p14:creationId xmlns:p14="http://schemas.microsoft.com/office/powerpoint/2010/main" val="256305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68DB94-06FE-4303-95FB-E54D18B03090}" type="slidenum">
              <a:rPr lang="en-IN" smtClean="0"/>
              <a:t>19</a:t>
            </a:fld>
            <a:endParaRPr lang="en-IN"/>
          </a:p>
        </p:txBody>
      </p:sp>
    </p:spTree>
    <p:extLst>
      <p:ext uri="{BB962C8B-B14F-4D97-AF65-F5344CB8AC3E}">
        <p14:creationId xmlns:p14="http://schemas.microsoft.com/office/powerpoint/2010/main" val="169373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7.3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Extract from a semi-structured interview</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68DB94-06FE-4303-95FB-E54D18B03090}" type="slidenum">
              <a:rPr lang="en-IN" smtClean="0"/>
              <a:t>25</a:t>
            </a:fld>
            <a:endParaRPr lang="en-IN"/>
          </a:p>
        </p:txBody>
      </p:sp>
    </p:spTree>
    <p:extLst>
      <p:ext uri="{BB962C8B-B14F-4D97-AF65-F5344CB8AC3E}">
        <p14:creationId xmlns:p14="http://schemas.microsoft.com/office/powerpoint/2010/main" val="359647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7.6</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Postcard used as a ‘cultural probe’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68DB94-06FE-4303-95FB-E54D18B03090}" type="slidenum">
              <a:rPr lang="en-IN" smtClean="0"/>
              <a:t>57</a:t>
            </a:fld>
            <a:endParaRPr lang="en-IN"/>
          </a:p>
        </p:txBody>
      </p:sp>
    </p:spTree>
    <p:extLst>
      <p:ext uri="{BB962C8B-B14F-4D97-AF65-F5344CB8AC3E}">
        <p14:creationId xmlns:p14="http://schemas.microsoft.com/office/powerpoint/2010/main" val="135565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7.7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Supermarket vegetable weighing machine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68DB94-06FE-4303-95FB-E54D18B03090}" type="slidenum">
              <a:rPr lang="en-IN" smtClean="0"/>
              <a:t>63</a:t>
            </a:fld>
            <a:endParaRPr lang="en-IN"/>
          </a:p>
        </p:txBody>
      </p:sp>
    </p:spTree>
    <p:extLst>
      <p:ext uri="{BB962C8B-B14F-4D97-AF65-F5344CB8AC3E}">
        <p14:creationId xmlns:p14="http://schemas.microsoft.com/office/powerpoint/2010/main" val="327041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7.11</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Artefacts on and around an office desk</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E68DB94-06FE-4303-95FB-E54D18B03090}" type="slidenum">
              <a:rPr lang="en-IN" smtClean="0"/>
              <a:t>96</a:t>
            </a:fld>
            <a:endParaRPr lang="en-IN"/>
          </a:p>
        </p:txBody>
      </p:sp>
    </p:spTree>
    <p:extLst>
      <p:ext uri="{BB962C8B-B14F-4D97-AF65-F5344CB8AC3E}">
        <p14:creationId xmlns:p14="http://schemas.microsoft.com/office/powerpoint/2010/main" val="395072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59803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80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08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240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240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5/10/2019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240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197527271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07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780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51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54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43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05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74860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8865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Text Box 13"/>
          <p:cNvSpPr txBox="1">
            <a:spLocks noChangeArrowheads="1"/>
          </p:cNvSpPr>
          <p:nvPr userDrawn="1"/>
        </p:nvSpPr>
        <p:spPr bwMode="auto">
          <a:xfrm>
            <a:off x="185738" y="6416675"/>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a:solidFill>
                  <a:srgbClr val="000000"/>
                </a:solidFill>
                <a:latin typeface="Arial"/>
                <a:ea typeface="Verdana" panose="020B0604030504040204" pitchFamily="34" charset="0"/>
                <a:cs typeface="Verdana" panose="020B0604030504040204" pitchFamily="34" charset="0"/>
              </a:rPr>
              <a:t>Copyright © 2019, </a:t>
            </a:r>
            <a:r>
              <a:rPr lang="en-US" sz="1200" dirty="0" smtClean="0">
                <a:solidFill>
                  <a:srgbClr val="000000"/>
                </a:solidFill>
                <a:latin typeface="Arial"/>
                <a:ea typeface="Verdana" panose="020B0604030504040204" pitchFamily="34" charset="0"/>
                <a:cs typeface="Verdana" panose="020B0604030504040204" pitchFamily="34" charset="0"/>
              </a:rPr>
              <a:t>2014, 2010 </a:t>
            </a:r>
            <a:r>
              <a:rPr lang="en-US" sz="1200" dirty="0">
                <a:solidFill>
                  <a:srgbClr val="000000"/>
                </a:solidFill>
                <a:latin typeface="Arial"/>
                <a:ea typeface="Verdana" panose="020B0604030504040204" pitchFamily="34" charset="0"/>
                <a:cs typeface="Verdana" panose="020B0604030504040204" pitchFamily="34" charset="0"/>
              </a:rPr>
              <a:t>Pearson Education, Inc. All Rights Reserved</a:t>
            </a:r>
            <a:endParaRPr lang="en-GB" sz="1200" dirty="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0804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lr>
          <a:srgbClr val="007FA3"/>
        </a:buClr>
        <a:buChar char="•"/>
        <a:defRPr sz="3200">
          <a:solidFill>
            <a:schemeClr val="tx1"/>
          </a:solidFill>
          <a:latin typeface="+mj-lt"/>
          <a:ea typeface="+mn-ea"/>
          <a:cs typeface="+mn-cs"/>
        </a:defRPr>
      </a:lvl1pPr>
      <a:lvl2pPr marL="742950" indent="-285750" algn="l" rtl="0" eaLnBrk="0" fontAlgn="base" hangingPunct="0">
        <a:spcBef>
          <a:spcPct val="20000"/>
        </a:spcBef>
        <a:spcAft>
          <a:spcPct val="0"/>
        </a:spcAft>
        <a:buClr>
          <a:srgbClr val="007FA3"/>
        </a:buClr>
        <a:buChar char="–"/>
        <a:defRPr sz="2800">
          <a:solidFill>
            <a:schemeClr val="tx1"/>
          </a:solidFill>
          <a:latin typeface="+mj-lt"/>
        </a:defRPr>
      </a:lvl2pPr>
      <a:lvl3pPr marL="1143000" indent="-228600" algn="l" rtl="0" eaLnBrk="0" fontAlgn="base" hangingPunct="0">
        <a:spcBef>
          <a:spcPct val="20000"/>
        </a:spcBef>
        <a:spcAft>
          <a:spcPct val="0"/>
        </a:spcAft>
        <a:buClr>
          <a:srgbClr val="007FA3"/>
        </a:buClr>
        <a:buChar char="•"/>
        <a:defRPr sz="2400">
          <a:solidFill>
            <a:schemeClr val="tx1"/>
          </a:solidFill>
          <a:latin typeface="+mj-lt"/>
        </a:defRPr>
      </a:lvl3pPr>
      <a:lvl4pPr marL="1600200" indent="-228600" algn="l" rtl="0" eaLnBrk="0" fontAlgn="base" hangingPunct="0">
        <a:spcBef>
          <a:spcPct val="20000"/>
        </a:spcBef>
        <a:spcAft>
          <a:spcPct val="0"/>
        </a:spcAft>
        <a:buClr>
          <a:srgbClr val="007FA3"/>
        </a:buClr>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www.ueq-online.or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60350" y="112713"/>
            <a:ext cx="8502650" cy="1660525"/>
          </a:xfrm>
          <a:prstGeom prst="rect">
            <a:avLst/>
          </a:prstGeom>
          <a:noFill/>
          <a:ln w="9525">
            <a:noFill/>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IN" sz="3600" b="1" i="0" u="none" strike="noStrike" kern="1200" cap="none" spc="0" normalizeH="0" baseline="0" noProof="0" dirty="0">
                <a:ln>
                  <a:noFill/>
                </a:ln>
                <a:solidFill>
                  <a:srgbClr val="007BA4"/>
                </a:solidFill>
                <a:effectLst/>
                <a:uLnTx/>
                <a:uFillTx/>
                <a:latin typeface="Arial"/>
                <a:ea typeface="+mj-ea"/>
                <a:cs typeface="+mj-cs"/>
              </a:rPr>
              <a:t>Designing User Experience</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8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A guide to HCI, UX and Interaction Design</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0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Fourth Edition</a:t>
            </a:r>
          </a:p>
        </p:txBody>
      </p:sp>
      <p:pic>
        <p:nvPicPr>
          <p:cNvPr id="10" name="Picture 9"/>
          <p:cNvPicPr>
            <a:picLocks noChangeAspect="1"/>
          </p:cNvPicPr>
          <p:nvPr/>
        </p:nvPicPr>
        <p:blipFill>
          <a:blip r:embed="rId3"/>
          <a:stretch>
            <a:fillRect/>
          </a:stretch>
        </p:blipFill>
        <p:spPr>
          <a:xfrm>
            <a:off x="466725" y="1852613"/>
            <a:ext cx="3176588" cy="4316412"/>
          </a:xfrm>
          <a:prstGeom prst="rect">
            <a:avLst/>
          </a:prstGeom>
          <a:effectLst>
            <a:outerShdw blurRad="50800" dist="38100" dir="2700000" algn="tl" rotWithShape="0">
              <a:prstClr val="black">
                <a:alpha val="40000"/>
              </a:prstClr>
            </a:outerShdw>
          </a:effectLst>
        </p:spPr>
      </p:pic>
      <p:sp>
        <p:nvSpPr>
          <p:cNvPr id="12" name="Text Placeholder 4">
            <a:extLst>
              <a:ext uri="{FF2B5EF4-FFF2-40B4-BE49-F238E27FC236}">
                <a16:creationId xmlns:a16="http://schemas.microsoft.com/office/drawing/2014/main" id="{FA42FA71-7AE4-4A86-8154-3FB1A9A18D51}"/>
              </a:ext>
            </a:extLst>
          </p:cNvPr>
          <p:cNvSpPr txBox="1">
            <a:spLocks/>
          </p:cNvSpPr>
          <p:nvPr/>
        </p:nvSpPr>
        <p:spPr bwMode="auto">
          <a:xfrm>
            <a:off x="4572000" y="2601913"/>
            <a:ext cx="41227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ts val="1200"/>
              </a:spcBef>
              <a:buFontTx/>
              <a:buNone/>
              <a:defRPr/>
            </a:pPr>
            <a:r>
              <a:rPr lang="en-IN" dirty="0"/>
              <a:t>Part II</a:t>
            </a:r>
          </a:p>
          <a:p>
            <a:pPr>
              <a:spcBef>
                <a:spcPts val="1200"/>
              </a:spcBef>
              <a:buFontTx/>
              <a:buNone/>
              <a:defRPr/>
            </a:pPr>
            <a:r>
              <a:rPr lang="en-US" sz="2200" kern="0" dirty="0"/>
              <a:t>Techniques for designing UX</a:t>
            </a:r>
          </a:p>
        </p:txBody>
      </p:sp>
      <p:sp>
        <p:nvSpPr>
          <p:cNvPr id="15" name="Text Placeholder 4">
            <a:extLst>
              <a:ext uri="{FF2B5EF4-FFF2-40B4-BE49-F238E27FC236}">
                <a16:creationId xmlns:a16="http://schemas.microsoft.com/office/drawing/2014/main" id="{D6A1F273-EF19-4BC6-828B-DBE81D32189B}"/>
              </a:ext>
            </a:extLst>
          </p:cNvPr>
          <p:cNvSpPr txBox="1">
            <a:spLocks/>
          </p:cNvSpPr>
          <p:nvPr/>
        </p:nvSpPr>
        <p:spPr bwMode="auto">
          <a:xfrm>
            <a:off x="4564063" y="3751263"/>
            <a:ext cx="4122737"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ts val="1200"/>
              </a:spcBef>
              <a:buFontTx/>
              <a:buNone/>
              <a:defRPr/>
            </a:pPr>
            <a:r>
              <a:rPr lang="en-US" sz="3000" kern="0" dirty="0"/>
              <a:t>Chapter 7</a:t>
            </a:r>
          </a:p>
          <a:p>
            <a:pPr marL="0" indent="0">
              <a:spcBef>
                <a:spcPts val="1200"/>
              </a:spcBef>
              <a:buFontTx/>
              <a:buNone/>
              <a:defRPr/>
            </a:pPr>
            <a:r>
              <a:rPr lang="en-US" sz="2200" kern="0" dirty="0"/>
              <a:t>Understanding</a:t>
            </a:r>
          </a:p>
        </p:txBody>
      </p:sp>
    </p:spTree>
    <p:extLst>
      <p:ext uri="{BB962C8B-B14F-4D97-AF65-F5344CB8AC3E}">
        <p14:creationId xmlns:p14="http://schemas.microsoft.com/office/powerpoint/2010/main" val="83261578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167"/>
            <a:ext cx="7886700" cy="600852"/>
          </a:xfrm>
        </p:spPr>
        <p:txBody>
          <a:bodyPr/>
          <a:lstStyle/>
          <a:p>
            <a:r>
              <a:rPr lang="en-US" i="0" u="none" strike="noStrike" kern="1400" baseline="0" dirty="0">
                <a:latin typeface="Arial" panose="020B0604020202020204" pitchFamily="34" charset="0"/>
              </a:rPr>
              <a:t>Volere specification</a:t>
            </a:r>
          </a:p>
        </p:txBody>
      </p:sp>
      <p:pic>
        <p:nvPicPr>
          <p:cNvPr id="4" name="Picture 3"/>
          <p:cNvPicPr>
            <a:picLocks noChangeAspect="1"/>
          </p:cNvPicPr>
          <p:nvPr/>
        </p:nvPicPr>
        <p:blipFill>
          <a:blip r:embed="rId3"/>
          <a:stretch>
            <a:fillRect/>
          </a:stretch>
        </p:blipFill>
        <p:spPr>
          <a:xfrm>
            <a:off x="929605" y="1483700"/>
            <a:ext cx="7284790" cy="4554790"/>
          </a:xfrm>
          <a:prstGeom prst="rect">
            <a:avLst/>
          </a:prstGeom>
        </p:spPr>
      </p:pic>
    </p:spTree>
    <p:extLst>
      <p:ext uri="{BB962C8B-B14F-4D97-AF65-F5344CB8AC3E}">
        <p14:creationId xmlns:p14="http://schemas.microsoft.com/office/powerpoint/2010/main" val="1245317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2292"/>
            <a:ext cx="7886700" cy="583872"/>
          </a:xfrm>
        </p:spPr>
        <p:txBody>
          <a:bodyPr/>
          <a:lstStyle/>
          <a:p>
            <a:r>
              <a:rPr lang="it-IT" b="1" i="0" u="none" strike="noStrike" kern="1400" baseline="0" dirty="0">
                <a:latin typeface="Arial" panose="020B0604020202020204" pitchFamily="34" charset="0"/>
              </a:rPr>
              <a:t>Challenge 7.6</a:t>
            </a:r>
          </a:p>
        </p:txBody>
      </p:sp>
      <p:sp>
        <p:nvSpPr>
          <p:cNvPr id="3" name="Text Placeholder 2"/>
          <p:cNvSpPr>
            <a:spLocks noGrp="1"/>
          </p:cNvSpPr>
          <p:nvPr>
            <p:ph type="body" idx="4294967295"/>
          </p:nvPr>
        </p:nvSpPr>
        <p:spPr>
          <a:xfrm>
            <a:off x="678016" y="1437892"/>
            <a:ext cx="7886700" cy="4351338"/>
          </a:xfrm>
        </p:spPr>
        <p:txBody>
          <a:bodyPr/>
          <a:lstStyle/>
          <a:p>
            <a:r>
              <a:rPr lang="it-IT" sz="2800" b="0" i="0" u="none" strike="noStrike" baseline="0" dirty="0">
                <a:latin typeface="Arial" panose="020B0604020202020204" pitchFamily="34" charset="0"/>
              </a:rPr>
              <a:t>What artefacts might you collect or photograph relating to people’s use of communications technologies in the home? (Hint: think about non-electronic media as well.)</a:t>
            </a:r>
          </a:p>
        </p:txBody>
      </p:sp>
    </p:spTree>
    <p:extLst>
      <p:ext uri="{BB962C8B-B14F-4D97-AF65-F5344CB8AC3E}">
        <p14:creationId xmlns:p14="http://schemas.microsoft.com/office/powerpoint/2010/main" val="393678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6885"/>
            <a:ext cx="7886700" cy="635630"/>
          </a:xfrm>
        </p:spPr>
        <p:txBody>
          <a:bodyPr/>
          <a:lstStyle/>
          <a:p>
            <a:r>
              <a:rPr lang="it-IT" b="1" i="0" u="none" strike="noStrike" kern="1400" baseline="0" dirty="0">
                <a:latin typeface="Arial" panose="020B0604020202020204" pitchFamily="34" charset="0"/>
              </a:rPr>
              <a:t>Data analysis (1 of 2)</a:t>
            </a:r>
          </a:p>
        </p:txBody>
      </p:sp>
      <p:sp>
        <p:nvSpPr>
          <p:cNvPr id="3" name="Text Placeholder 2"/>
          <p:cNvSpPr>
            <a:spLocks noGrp="1"/>
          </p:cNvSpPr>
          <p:nvPr>
            <p:ph type="body" idx="4294967295"/>
          </p:nvPr>
        </p:nvSpPr>
        <p:spPr>
          <a:xfrm>
            <a:off x="671780" y="1446065"/>
            <a:ext cx="7886700" cy="4721823"/>
          </a:xfrm>
        </p:spPr>
        <p:txBody>
          <a:bodyPr>
            <a:noAutofit/>
          </a:bodyPr>
          <a:lstStyle/>
          <a:p>
            <a:r>
              <a:rPr lang="it-IT" sz="2400" b="0" i="0" u="none" strike="noStrike" baseline="0" dirty="0">
                <a:latin typeface="Arial" panose="020B0604020202020204" pitchFamily="34" charset="0"/>
              </a:rPr>
              <a:t>Of course, gathering data on its own is not sufficient to gain an understanding of the domain, any difficulties people are experiencing and the requirements for any new service or system. </a:t>
            </a:r>
          </a:p>
          <a:p>
            <a:r>
              <a:rPr lang="it-IT" sz="2400" b="0" i="0" u="none" strike="noStrike" baseline="0" dirty="0">
                <a:latin typeface="Arial" panose="020B0604020202020204" pitchFamily="34" charset="0"/>
              </a:rPr>
              <a:t>The data needs to be analysed, digested, synthesized and presented in a way that other designers and all the stakeholders can understand. </a:t>
            </a:r>
          </a:p>
          <a:p>
            <a:r>
              <a:rPr lang="it-IT" sz="2400" b="0" i="0" u="none" strike="noStrike" baseline="0" dirty="0">
                <a:latin typeface="Arial" panose="020B0604020202020204" pitchFamily="34" charset="0"/>
              </a:rPr>
              <a:t>This involves designers immersing themselves in the data and taking time to explore the relationships between the data.</a:t>
            </a:r>
          </a:p>
          <a:p>
            <a:r>
              <a:rPr lang="it-IT" sz="2400" b="0" i="0" u="none" strike="noStrike" baseline="0" dirty="0">
                <a:latin typeface="Arial" panose="020B0604020202020204" pitchFamily="34" charset="0"/>
              </a:rPr>
              <a:t>A key distinction in methods of data analysis is between quantitative analysis and qualitative analysis. </a:t>
            </a:r>
          </a:p>
        </p:txBody>
      </p:sp>
    </p:spTree>
    <p:extLst>
      <p:ext uri="{BB962C8B-B14F-4D97-AF65-F5344CB8AC3E}">
        <p14:creationId xmlns:p14="http://schemas.microsoft.com/office/powerpoint/2010/main" val="1541893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788"/>
            <a:ext cx="7886700" cy="635630"/>
          </a:xfrm>
        </p:spPr>
        <p:txBody>
          <a:bodyPr/>
          <a:lstStyle/>
          <a:p>
            <a:r>
              <a:rPr lang="it-IT" b="1" i="0" u="none" strike="noStrike" kern="1400" baseline="0" dirty="0">
                <a:latin typeface="Arial" panose="020B0604020202020204" pitchFamily="34" charset="0"/>
              </a:rPr>
              <a:t>Quantitative analysis</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71780" y="1465115"/>
            <a:ext cx="7886700" cy="4601054"/>
          </a:xfrm>
        </p:spPr>
        <p:txBody>
          <a:bodyPr>
            <a:noAutofit/>
          </a:bodyPr>
          <a:lstStyle/>
          <a:p>
            <a:r>
              <a:rPr lang="it-IT" sz="2000" b="0" i="0" u="none" strike="noStrike" baseline="0" dirty="0">
                <a:latin typeface="Arial" panose="020B0604020202020204" pitchFamily="34" charset="0"/>
              </a:rPr>
              <a:t>Quantitative analysis involves gathering countable measures of some criteria. </a:t>
            </a:r>
          </a:p>
          <a:p>
            <a:r>
              <a:rPr lang="it-IT" sz="2000" b="0" i="0" u="none" strike="noStrike" baseline="0" dirty="0">
                <a:latin typeface="Arial" panose="020B0604020202020204" pitchFamily="34" charset="0"/>
              </a:rPr>
              <a:t>For example, a quantitative analysis of a questionnaire would focus on the number of people who answered the different questions in particular ways, or the percentage of the people who responded to the different questions. </a:t>
            </a:r>
          </a:p>
          <a:p>
            <a:r>
              <a:rPr lang="it-IT" sz="2000" b="0" i="0" u="none" strike="noStrike" baseline="0" dirty="0">
                <a:latin typeface="Arial" panose="020B0604020202020204" pitchFamily="34" charset="0"/>
              </a:rPr>
              <a:t>A quantitative analysis might include looking at the average number of people in different categories, the mean or mode of a data set and the size of the standard deviation of the population from the mean. </a:t>
            </a:r>
          </a:p>
          <a:p>
            <a:r>
              <a:rPr lang="it-IT" sz="2000" b="0" i="0" u="none" strike="noStrike" baseline="0" dirty="0">
                <a:latin typeface="Arial" panose="020B0604020202020204" pitchFamily="34" charset="0"/>
              </a:rPr>
              <a:t>Various statistical tests of the significance of the data that has been gathered can be performed in order to inform the analysis. </a:t>
            </a:r>
          </a:p>
          <a:p>
            <a:r>
              <a:rPr lang="it-IT" sz="2000" b="0" i="0" u="none" strike="noStrike" baseline="0" dirty="0">
                <a:latin typeface="Arial" panose="020B0604020202020204" pitchFamily="34" charset="0"/>
              </a:rPr>
              <a:t>We cover the design of experiments and the analysis of statistics in Chapter 10.</a:t>
            </a:r>
          </a:p>
        </p:txBody>
      </p:sp>
    </p:spTree>
    <p:extLst>
      <p:ext uri="{BB962C8B-B14F-4D97-AF65-F5344CB8AC3E}">
        <p14:creationId xmlns:p14="http://schemas.microsoft.com/office/powerpoint/2010/main" val="15949927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782"/>
            <a:ext cx="7886700" cy="635630"/>
          </a:xfrm>
        </p:spPr>
        <p:txBody>
          <a:bodyPr/>
          <a:lstStyle/>
          <a:p>
            <a:r>
              <a:rPr lang="it-IT" b="1" i="0" u="none" strike="noStrike" kern="1400" baseline="0" dirty="0">
                <a:latin typeface="Arial" panose="020B0604020202020204" pitchFamily="34" charset="0"/>
              </a:rPr>
              <a:t>Qualitative analysis</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80171" y="1464215"/>
            <a:ext cx="7886700" cy="4351338"/>
          </a:xfrm>
        </p:spPr>
        <p:txBody>
          <a:bodyPr>
            <a:noAutofit/>
          </a:bodyPr>
          <a:lstStyle/>
          <a:p>
            <a:r>
              <a:rPr lang="it-IT" sz="2000" b="0" i="0" u="none" strike="noStrike" baseline="0" dirty="0">
                <a:latin typeface="Arial" panose="020B0604020202020204" pitchFamily="34" charset="0"/>
              </a:rPr>
              <a:t>A qualitative analysis of data relies on the designer building an argument to support a view, making use of the data in a sensitive, user-focused way. </a:t>
            </a:r>
          </a:p>
          <a:p>
            <a:r>
              <a:rPr lang="it-IT" sz="2000" b="0" i="0" u="none" strike="noStrike" baseline="0" dirty="0">
                <a:latin typeface="Arial" panose="020B0604020202020204" pitchFamily="34" charset="0"/>
              </a:rPr>
              <a:t>For example, following the process of interviewing a number of users, the designer will read over the transcripts and look for recurring themes or issues that people are talking about. </a:t>
            </a:r>
          </a:p>
          <a:p>
            <a:r>
              <a:rPr lang="it-IT" sz="2000" b="0" i="0" u="none" strike="noStrike" baseline="0" dirty="0">
                <a:latin typeface="Arial" panose="020B0604020202020204" pitchFamily="34" charset="0"/>
              </a:rPr>
              <a:t>This might be backed up by observations that show for people having particular problems and following some desk work looking at similar products or services, the designer might point to some key issue that is currently badly covered by existing designs.</a:t>
            </a:r>
          </a:p>
          <a:p>
            <a:r>
              <a:rPr lang="it-IT" sz="2000" b="0" i="0" u="none" strike="noStrike" baseline="0" dirty="0">
                <a:latin typeface="Arial" panose="020B0604020202020204" pitchFamily="34" charset="0"/>
              </a:rPr>
              <a:t>Data analysis is all about understanding themes and categories that are more abstract than the raw data. </a:t>
            </a:r>
          </a:p>
        </p:txBody>
      </p:sp>
    </p:spTree>
    <p:extLst>
      <p:ext uri="{BB962C8B-B14F-4D97-AF65-F5344CB8AC3E}">
        <p14:creationId xmlns:p14="http://schemas.microsoft.com/office/powerpoint/2010/main" val="41450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4212"/>
            <a:ext cx="7886700" cy="739146"/>
          </a:xfrm>
        </p:spPr>
        <p:txBody>
          <a:bodyPr/>
          <a:lstStyle/>
          <a:p>
            <a:r>
              <a:rPr lang="it-IT" b="1" i="0" u="none" strike="noStrike" kern="1400" baseline="0" dirty="0">
                <a:latin typeface="Arial" panose="020B0604020202020204" pitchFamily="34" charset="0"/>
              </a:rPr>
              <a:t>Data analysis (2</a:t>
            </a:r>
            <a:r>
              <a:rPr lang="it-IT" b="1" i="0" u="none" strike="noStrike" kern="1400" dirty="0">
                <a:latin typeface="Arial" panose="020B0604020202020204" pitchFamily="34" charset="0"/>
              </a:rPr>
              <a:t> of 2</a:t>
            </a:r>
            <a:r>
              <a:rPr lang="it-IT"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65313" y="1465115"/>
            <a:ext cx="7886700" cy="4609679"/>
          </a:xfrm>
        </p:spPr>
        <p:txBody>
          <a:bodyPr>
            <a:noAutofit/>
          </a:bodyPr>
          <a:lstStyle/>
          <a:p>
            <a:r>
              <a:rPr lang="it-IT" sz="2000" b="0" i="0" u="none" strike="noStrike" baseline="0" dirty="0">
                <a:latin typeface="Arial" panose="020B0604020202020204" pitchFamily="34" charset="0"/>
              </a:rPr>
              <a:t>In Chapter 3, we presented a design method that used stories as the raw data and collected these together into conceptual scenarios. </a:t>
            </a:r>
          </a:p>
          <a:p>
            <a:r>
              <a:rPr lang="it-IT" sz="2000" b="0" i="0" u="none" strike="noStrike" baseline="0" dirty="0">
                <a:latin typeface="Arial" panose="020B0604020202020204" pitchFamily="34" charset="0"/>
              </a:rPr>
              <a:t>This process of abstraction led to a better understanding of the domain. </a:t>
            </a:r>
          </a:p>
          <a:p>
            <a:r>
              <a:rPr lang="it-IT" sz="2000" b="0" i="0" u="none" strike="noStrike" baseline="0" dirty="0">
                <a:latin typeface="Arial" panose="020B0604020202020204" pitchFamily="34" charset="0"/>
              </a:rPr>
              <a:t>Earlier in this chapter, we discussed gaining a semantic understanding by using semantic differentials to gather data about the key descriptors of some domain. </a:t>
            </a:r>
          </a:p>
          <a:p>
            <a:r>
              <a:rPr lang="it-IT" sz="2000" b="0" i="0" u="none" strike="noStrike" baseline="0" dirty="0">
                <a:latin typeface="Arial" panose="020B0604020202020204" pitchFamily="34" charset="0"/>
              </a:rPr>
              <a:t>The scores on the detailed adjectives will be grouped together into larger concepts and themes to inform design.</a:t>
            </a:r>
          </a:p>
          <a:p>
            <a:r>
              <a:rPr lang="it-IT" sz="2000" b="0" i="0" u="none" strike="noStrike" baseline="0" dirty="0">
                <a:latin typeface="Arial" panose="020B0604020202020204" pitchFamily="34" charset="0"/>
              </a:rPr>
              <a:t>Different methods will be used in different ways to collect different types of data at different stages in design, so it is likely that the designer will use a range of qualitative and quantitative methods during the understanding process. </a:t>
            </a:r>
          </a:p>
        </p:txBody>
      </p:sp>
    </p:spTree>
    <p:extLst>
      <p:ext uri="{BB962C8B-B14F-4D97-AF65-F5344CB8AC3E}">
        <p14:creationId xmlns:p14="http://schemas.microsoft.com/office/powerpoint/2010/main" val="9469332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62"/>
            <a:ext cx="7886700" cy="652882"/>
          </a:xfrm>
        </p:spPr>
        <p:txBody>
          <a:bodyPr/>
          <a:lstStyle/>
          <a:p>
            <a:r>
              <a:rPr lang="it-IT" b="1" i="0" u="none" strike="noStrike" kern="1400" baseline="0" dirty="0">
                <a:latin typeface="Arial" panose="020B0604020202020204" pitchFamily="34" charset="0"/>
              </a:rPr>
              <a:t>Bricoleur</a:t>
            </a:r>
          </a:p>
        </p:txBody>
      </p:sp>
      <p:sp>
        <p:nvSpPr>
          <p:cNvPr id="3" name="Text Placeholder 2"/>
          <p:cNvSpPr>
            <a:spLocks noGrp="1"/>
          </p:cNvSpPr>
          <p:nvPr>
            <p:ph type="body" idx="4294967295"/>
          </p:nvPr>
        </p:nvSpPr>
        <p:spPr>
          <a:xfrm>
            <a:off x="663154" y="1456488"/>
            <a:ext cx="7886700" cy="4351338"/>
          </a:xfrm>
        </p:spPr>
        <p:txBody>
          <a:bodyPr/>
          <a:lstStyle/>
          <a:p>
            <a:r>
              <a:rPr lang="it-IT" sz="2400" b="0" i="0" u="none" strike="noStrike" baseline="0" dirty="0">
                <a:latin typeface="Arial" panose="020B0604020202020204" pitchFamily="34" charset="0"/>
              </a:rPr>
              <a:t>In this sense, the UX designer can be seen as a ‘bricoleur’. </a:t>
            </a:r>
          </a:p>
          <a:p>
            <a:r>
              <a:rPr lang="it-IT" sz="2400" b="0" i="0" u="none" strike="noStrike" baseline="0" dirty="0">
                <a:latin typeface="Arial" panose="020B0604020202020204" pitchFamily="34" charset="0"/>
              </a:rPr>
              <a:t>A bricoleur is a designer who makes use of what is to hand in order to fashion some creative work. </a:t>
            </a:r>
          </a:p>
          <a:p>
            <a:r>
              <a:rPr lang="it-IT" sz="2400" b="0" i="0" u="none" strike="noStrike" baseline="0" dirty="0">
                <a:latin typeface="Arial" panose="020B0604020202020204" pitchFamily="34" charset="0"/>
              </a:rPr>
              <a:t>A bricoleur engages in bricolage, improvising with different methods and materials in art, literature, architecture or design. In UX, bricolage is using a variety of methods for understanding that are pragmatic and appropriate in the current setting.</a:t>
            </a:r>
          </a:p>
        </p:txBody>
      </p:sp>
    </p:spTree>
    <p:extLst>
      <p:ext uri="{BB962C8B-B14F-4D97-AF65-F5344CB8AC3E}">
        <p14:creationId xmlns:p14="http://schemas.microsoft.com/office/powerpoint/2010/main" val="1062786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62"/>
            <a:ext cx="7886700" cy="652882"/>
          </a:xfrm>
        </p:spPr>
        <p:txBody>
          <a:bodyPr/>
          <a:lstStyle/>
          <a:p>
            <a:r>
              <a:rPr lang="it-IT" b="1" i="0" u="none" strike="noStrike" kern="1400" baseline="0" dirty="0">
                <a:latin typeface="Arial" panose="020B0604020202020204" pitchFamily="34" charset="0"/>
              </a:rPr>
              <a:t>Triangulation</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764" y="1466679"/>
            <a:ext cx="7886700" cy="4351338"/>
          </a:xfrm>
        </p:spPr>
        <p:txBody>
          <a:bodyPr>
            <a:noAutofit/>
          </a:bodyPr>
          <a:lstStyle/>
          <a:p>
            <a:r>
              <a:rPr lang="it-IT" sz="2000" b="0" i="0" u="none" strike="noStrike" baseline="0" dirty="0">
                <a:latin typeface="Arial" panose="020B0604020202020204" pitchFamily="34" charset="0"/>
              </a:rPr>
              <a:t>In order to be sure about the robustness of some data analysis, the UX designer should use some form of triangulation to verify findings. </a:t>
            </a:r>
          </a:p>
          <a:p>
            <a:r>
              <a:rPr lang="it-IT" sz="2000" b="0" i="0" u="none" strike="noStrike" baseline="0" dirty="0">
                <a:latin typeface="Arial" panose="020B0604020202020204" pitchFamily="34" charset="0"/>
              </a:rPr>
              <a:t>Triangulation refers to the investigation of some phenomenon or some domain from at least two complementary positions. </a:t>
            </a:r>
          </a:p>
          <a:p>
            <a:r>
              <a:rPr lang="it-IT" sz="2000" b="0" i="0" u="none" strike="noStrike" baseline="0" dirty="0">
                <a:latin typeface="Arial" panose="020B0604020202020204" pitchFamily="34" charset="0"/>
              </a:rPr>
              <a:t>This could be getting two different researchers to analyse some data aiming to ensure inter-rater reliability of results. </a:t>
            </a:r>
          </a:p>
          <a:p>
            <a:r>
              <a:rPr lang="it-IT" sz="2000" b="0" i="0" u="none" strike="noStrike" baseline="0" dirty="0">
                <a:latin typeface="Arial" panose="020B0604020202020204" pitchFamily="34" charset="0"/>
              </a:rPr>
              <a:t>Data drawn from two or three different sources can be used to triangulate results. </a:t>
            </a:r>
          </a:p>
          <a:p>
            <a:r>
              <a:rPr lang="it-IT" sz="2000" b="0" i="0" u="none" strike="noStrike" baseline="0" dirty="0">
                <a:latin typeface="Arial" panose="020B0604020202020204" pitchFamily="34" charset="0"/>
              </a:rPr>
              <a:t>They are stronger results if they can be found in different data sets, or using different data gathering processes.</a:t>
            </a:r>
          </a:p>
        </p:txBody>
      </p:sp>
    </p:spTree>
    <p:extLst>
      <p:ext uri="{BB962C8B-B14F-4D97-AF65-F5344CB8AC3E}">
        <p14:creationId xmlns:p14="http://schemas.microsoft.com/office/powerpoint/2010/main" val="16658892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667"/>
            <a:ext cx="7886700" cy="583872"/>
          </a:xfrm>
        </p:spPr>
        <p:txBody>
          <a:bodyPr/>
          <a:lstStyle/>
          <a:p>
            <a:r>
              <a:rPr lang="it-IT" b="1" i="0" u="none" strike="noStrike" kern="1400" baseline="0" dirty="0">
                <a:latin typeface="Arial" panose="020B0604020202020204" pitchFamily="34" charset="0"/>
              </a:rPr>
              <a:t>Theoretical position</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73459" y="1496267"/>
            <a:ext cx="8056204" cy="4351338"/>
          </a:xfrm>
        </p:spPr>
        <p:txBody>
          <a:bodyPr>
            <a:noAutofit/>
          </a:bodyPr>
          <a:lstStyle/>
          <a:p>
            <a:r>
              <a:rPr lang="it-IT" sz="1400" b="0" i="0" u="none" strike="noStrike" baseline="0" dirty="0">
                <a:latin typeface="Arial" panose="020B0604020202020204" pitchFamily="34" charset="0"/>
              </a:rPr>
              <a:t>A further issue in data analysis is to consider the theoretical position that informs the analysis. </a:t>
            </a:r>
          </a:p>
          <a:p>
            <a:r>
              <a:rPr lang="it-IT" sz="1400" b="0" i="0" u="none" strike="noStrike" baseline="0" dirty="0">
                <a:latin typeface="Arial" panose="020B0604020202020204" pitchFamily="34" charset="0"/>
              </a:rPr>
              <a:t>For example, grounded theory (Corbin and Strauss, 2014) is a qualitative method suitable for the analysis of the results of an ethnographic study, or an analysis of in-depth interviews. </a:t>
            </a:r>
          </a:p>
          <a:p>
            <a:r>
              <a:rPr lang="it-IT" sz="1400" b="0" i="0" u="none" strike="noStrike" baseline="0" dirty="0">
                <a:latin typeface="Arial" panose="020B0604020202020204" pitchFamily="34" charset="0"/>
              </a:rPr>
              <a:t>Here, transcripts of video or audio are marked up with tags – metadata that puts the word or phrase into a category. </a:t>
            </a:r>
          </a:p>
          <a:p>
            <a:r>
              <a:rPr lang="it-IT" sz="1400" b="0" i="0" u="none" strike="noStrike" baseline="0" dirty="0">
                <a:latin typeface="Arial" panose="020B0604020202020204" pitchFamily="34" charset="0"/>
              </a:rPr>
              <a:t>In the open coding approach, the researcher tags statements from the bottom up, grounded in the text, without concern (initially) as to where these concepts have come from. </a:t>
            </a:r>
          </a:p>
          <a:p>
            <a:r>
              <a:rPr lang="it-IT" sz="1400" b="0" i="0" u="none" strike="noStrike" baseline="0" dirty="0">
                <a:latin typeface="Arial" panose="020B0604020202020204" pitchFamily="34" charset="0"/>
              </a:rPr>
              <a:t>Axial or thematic coding is concerned with developing themes from the data. </a:t>
            </a:r>
          </a:p>
          <a:p>
            <a:r>
              <a:rPr lang="it-IT" sz="1400" b="0" i="0" u="none" strike="noStrike" baseline="0" dirty="0">
                <a:latin typeface="Arial" panose="020B0604020202020204" pitchFamily="34" charset="0"/>
              </a:rPr>
              <a:t>A common way of approaching this is to start off with a large number of low-level themes (maybe 30, or 50 in some domain) and then have a second pass through the data to see if any of the themes can be collected together into larger themes. </a:t>
            </a:r>
          </a:p>
          <a:p>
            <a:r>
              <a:rPr lang="it-IT" sz="1400" b="0" i="0" u="none" strike="noStrike" baseline="0" dirty="0">
                <a:latin typeface="Arial" panose="020B0604020202020204" pitchFamily="34" charset="0"/>
              </a:rPr>
              <a:t>These larger themes then create the axes within which to undertake further analysis. </a:t>
            </a:r>
          </a:p>
          <a:p>
            <a:r>
              <a:rPr lang="it-IT" sz="1400" b="0" i="0" u="none" strike="noStrike" baseline="0" dirty="0">
                <a:latin typeface="Arial" panose="020B0604020202020204" pitchFamily="34" charset="0"/>
              </a:rPr>
              <a:t>There is much discussion about grounded theory and the philosophical issues that surround it and ethnomethodological approaches to gathering and understanding data. </a:t>
            </a:r>
          </a:p>
          <a:p>
            <a:r>
              <a:rPr lang="it-IT" sz="1400" b="0" i="0" u="none" strike="noStrike" baseline="0" dirty="0">
                <a:latin typeface="Arial" panose="020B0604020202020204" pitchFamily="34" charset="0"/>
              </a:rPr>
              <a:t>The original exposition (Glaser and Strauss, 1967) has led to much heated debate over the years.</a:t>
            </a:r>
          </a:p>
        </p:txBody>
      </p:sp>
    </p:spTree>
    <p:extLst>
      <p:ext uri="{BB962C8B-B14F-4D97-AF65-F5344CB8AC3E}">
        <p14:creationId xmlns:p14="http://schemas.microsoft.com/office/powerpoint/2010/main" val="18571087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663"/>
            <a:ext cx="7886700" cy="601124"/>
          </a:xfrm>
        </p:spPr>
        <p:txBody>
          <a:bodyPr/>
          <a:lstStyle/>
          <a:p>
            <a:r>
              <a:rPr lang="it-IT" b="1" i="0" u="none" strike="noStrike" kern="1400" baseline="0" dirty="0">
                <a:latin typeface="Arial" panose="020B0604020202020204" pitchFamily="34" charset="0"/>
              </a:rPr>
              <a:t>More theory</a:t>
            </a:r>
          </a:p>
        </p:txBody>
      </p:sp>
      <p:sp>
        <p:nvSpPr>
          <p:cNvPr id="3" name="Text Placeholder 2"/>
          <p:cNvSpPr>
            <a:spLocks noGrp="1"/>
          </p:cNvSpPr>
          <p:nvPr>
            <p:ph type="body" idx="4294967295"/>
          </p:nvPr>
        </p:nvSpPr>
        <p:spPr>
          <a:xfrm>
            <a:off x="671546" y="1472841"/>
            <a:ext cx="7886700" cy="4351338"/>
          </a:xfrm>
        </p:spPr>
        <p:txBody>
          <a:bodyPr>
            <a:noAutofit/>
          </a:bodyPr>
          <a:lstStyle/>
          <a:p>
            <a:r>
              <a:rPr lang="it-IT" sz="1800" b="0" i="0" u="none" strike="noStrike" baseline="0" dirty="0">
                <a:latin typeface="Arial" panose="020B0604020202020204" pitchFamily="34" charset="0"/>
              </a:rPr>
              <a:t>Researchers and designers may use theoretical positions that are presented in Chapter 23 or Chapter 11 to drive their data collection or analysis. </a:t>
            </a:r>
          </a:p>
          <a:p>
            <a:r>
              <a:rPr lang="it-IT" sz="1800" b="0" i="0" u="none" strike="noStrike" baseline="0" dirty="0">
                <a:latin typeface="Arial" panose="020B0604020202020204" pitchFamily="34" charset="0"/>
              </a:rPr>
              <a:t>For example, distributed cognition (Chapter 23) is an approach to understanding systems that recognize the importance of various artifacts and people coming together as a complex system necessary to achieve goals in some domain. </a:t>
            </a:r>
          </a:p>
          <a:p>
            <a:r>
              <a:rPr lang="it-IT" sz="1800" b="0" i="0" u="none" strike="noStrike" baseline="0" dirty="0">
                <a:latin typeface="Arial" panose="020B0604020202020204" pitchFamily="34" charset="0"/>
              </a:rPr>
              <a:t>Models of the information flows and structures (such as ERMIA, Chapter 11) can be developed to represent the whole system. </a:t>
            </a:r>
          </a:p>
          <a:p>
            <a:r>
              <a:rPr lang="it-IT" sz="1800" b="0" i="0" u="none" strike="noStrike" baseline="0" dirty="0">
                <a:latin typeface="Arial" panose="020B0604020202020204" pitchFamily="34" charset="0"/>
              </a:rPr>
              <a:t>Another view of human cognition focuses on how activities are decomposed into actions that in turn are broken down into operations. </a:t>
            </a:r>
          </a:p>
          <a:p>
            <a:r>
              <a:rPr lang="it-IT" sz="1800" b="0" i="0" u="none" strike="noStrike" baseline="0" dirty="0">
                <a:latin typeface="Arial" panose="020B0604020202020204" pitchFamily="34" charset="0"/>
              </a:rPr>
              <a:t>The focus here is on how the system as a whole can achieve the objective of the system and on the use of artefacts to mediate actions. </a:t>
            </a:r>
          </a:p>
          <a:p>
            <a:r>
              <a:rPr lang="it-IT" sz="1800" b="0" i="0" u="none" strike="noStrike" baseline="0" dirty="0">
                <a:latin typeface="Arial" panose="020B0604020202020204" pitchFamily="34" charset="0"/>
              </a:rPr>
              <a:t>We discuss activity theory in Chapter 23. </a:t>
            </a:r>
          </a:p>
        </p:txBody>
      </p:sp>
    </p:spTree>
    <p:extLst>
      <p:ext uri="{BB962C8B-B14F-4D97-AF65-F5344CB8AC3E}">
        <p14:creationId xmlns:p14="http://schemas.microsoft.com/office/powerpoint/2010/main" val="899267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56"/>
            <a:ext cx="7886700" cy="652882"/>
          </a:xfrm>
        </p:spPr>
        <p:txBody>
          <a:bodyPr/>
          <a:lstStyle/>
          <a:p>
            <a:r>
              <a:rPr lang="it-IT" b="1" i="0" u="none" strike="noStrike" kern="1400" baseline="0" dirty="0">
                <a:latin typeface="Arial" panose="020B0604020202020204" pitchFamily="34" charset="0"/>
              </a:rPr>
              <a:t>Humanistic UX</a:t>
            </a:r>
          </a:p>
        </p:txBody>
      </p:sp>
      <p:sp>
        <p:nvSpPr>
          <p:cNvPr id="3" name="Text Placeholder 2"/>
          <p:cNvSpPr>
            <a:spLocks noGrp="1"/>
          </p:cNvSpPr>
          <p:nvPr>
            <p:ph type="body" idx="4294967295"/>
          </p:nvPr>
        </p:nvSpPr>
        <p:spPr>
          <a:xfrm>
            <a:off x="662919" y="1465780"/>
            <a:ext cx="7886700" cy="4351338"/>
          </a:xfrm>
        </p:spPr>
        <p:txBody>
          <a:bodyPr>
            <a:noAutofit/>
          </a:bodyPr>
          <a:lstStyle/>
          <a:p>
            <a:r>
              <a:rPr lang="it-IT" sz="2000" b="0" i="0" u="none" strike="noStrike" baseline="0" dirty="0">
                <a:latin typeface="Arial" panose="020B0604020202020204" pitchFamily="34" charset="0"/>
              </a:rPr>
              <a:t>More recently, Jeffrey and Shaowen Bardzell have suggested an approach to understanding and design that comes from a humanistic tradition (Bardzell and Bardzell, 2014). </a:t>
            </a:r>
          </a:p>
          <a:p>
            <a:r>
              <a:rPr lang="it-IT" sz="2000" b="0" i="0" u="none" strike="noStrike" baseline="0" dirty="0">
                <a:latin typeface="Arial" panose="020B0604020202020204" pitchFamily="34" charset="0"/>
              </a:rPr>
              <a:t>They use critical theory and other methods from literature and cultural studies to inform the data gathering and analysis for UX design. </a:t>
            </a:r>
          </a:p>
          <a:p>
            <a:r>
              <a:rPr lang="it-IT" sz="2000" b="0" i="0" u="none" strike="noStrike" baseline="0" dirty="0">
                <a:latin typeface="Arial" panose="020B0604020202020204" pitchFamily="34" charset="0"/>
              </a:rPr>
              <a:t>Their focus is on critical analysis of the discourse uncovered through qualitative methods of interviews, observations and so on and on the intertextuality of different methods (similar to the ideas of triangulation). </a:t>
            </a:r>
          </a:p>
          <a:p>
            <a:r>
              <a:rPr lang="it-IT" sz="2000" b="0" i="0" u="none" strike="noStrike" baseline="0" dirty="0">
                <a:latin typeface="Arial" panose="020B0604020202020204" pitchFamily="34" charset="0"/>
              </a:rPr>
              <a:t>Their design approach focuses on aesthetics of UX, on the poetics of UX and on the pragmatics of UX.</a:t>
            </a:r>
          </a:p>
        </p:txBody>
      </p:sp>
    </p:spTree>
    <p:extLst>
      <p:ext uri="{BB962C8B-B14F-4D97-AF65-F5344CB8AC3E}">
        <p14:creationId xmlns:p14="http://schemas.microsoft.com/office/powerpoint/2010/main" val="202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0539"/>
            <a:ext cx="7886700" cy="670136"/>
          </a:xfrm>
        </p:spPr>
        <p:txBody>
          <a:bodyPr/>
          <a:lstStyle/>
          <a:p>
            <a:r>
              <a:rPr lang="en-US" b="1" i="0" u="none" strike="noStrike" kern="1400" baseline="0" dirty="0">
                <a:latin typeface="Arial" panose="020B0604020202020204" pitchFamily="34" charset="0"/>
              </a:rPr>
              <a:t>Requirements (3 of 4)</a:t>
            </a:r>
          </a:p>
        </p:txBody>
      </p:sp>
      <p:sp>
        <p:nvSpPr>
          <p:cNvPr id="3" name="Text Placeholder 2"/>
          <p:cNvSpPr>
            <a:spLocks noGrp="1"/>
          </p:cNvSpPr>
          <p:nvPr>
            <p:ph type="body" idx="4294967295"/>
          </p:nvPr>
        </p:nvSpPr>
        <p:spPr>
          <a:xfrm>
            <a:off x="673939" y="1464215"/>
            <a:ext cx="7886700" cy="4687318"/>
          </a:xfrm>
        </p:spPr>
        <p:txBody>
          <a:bodyPr>
            <a:noAutofit/>
          </a:bodyPr>
          <a:lstStyle/>
          <a:p>
            <a:r>
              <a:rPr lang="en-US" sz="2000" b="0" i="0" u="none" strike="noStrike" baseline="0" dirty="0">
                <a:latin typeface="Arial" panose="020B0604020202020204" pitchFamily="34" charset="0"/>
              </a:rPr>
              <a:t>Conventionally, requirements are divided into two types, functional and non-functional. </a:t>
            </a:r>
          </a:p>
          <a:p>
            <a:r>
              <a:rPr lang="en-US" sz="2000" b="0" i="0" u="none" strike="noStrike" baseline="0" dirty="0">
                <a:latin typeface="Arial" panose="020B0604020202020204" pitchFamily="34" charset="0"/>
              </a:rPr>
              <a:t>Functional requirements are what the system must do. </a:t>
            </a:r>
          </a:p>
          <a:p>
            <a:r>
              <a:rPr lang="en-US" sz="2000" b="0" i="0" u="none" strike="noStrike" baseline="0" dirty="0">
                <a:latin typeface="Arial" panose="020B0604020202020204" pitchFamily="34" charset="0"/>
              </a:rPr>
              <a:t>Non-functional requirements are the qualities that the system must have. </a:t>
            </a:r>
          </a:p>
          <a:p>
            <a:r>
              <a:rPr lang="en-US" sz="2000" b="0" i="0" u="none" strike="noStrike" baseline="0" dirty="0">
                <a:latin typeface="Arial" panose="020B0604020202020204" pitchFamily="34" charset="0"/>
              </a:rPr>
              <a:t>These qualities may be crucial factors in the acceptability, sales or usage of a product. </a:t>
            </a:r>
          </a:p>
          <a:p>
            <a:r>
              <a:rPr lang="en-US" sz="2000" b="0" i="0" u="none" strike="noStrike" baseline="0" dirty="0">
                <a:latin typeface="Arial" panose="020B0604020202020204" pitchFamily="34" charset="0"/>
              </a:rPr>
              <a:t>Non-functional requirements cover a number of aspects of design, including image and aesthetics, usability, UX, performance, maintainability, security, cultural acceptability and legal restrictions. </a:t>
            </a:r>
          </a:p>
          <a:p>
            <a:r>
              <a:rPr lang="en-US" sz="2000" b="0" i="0" u="none" strike="noStrike" baseline="0" dirty="0">
                <a:latin typeface="Arial" panose="020B0604020202020204" pitchFamily="34" charset="0"/>
              </a:rPr>
              <a:t>Also important are the data, or media requirements of any system – the type of content that it has to deal with and the various media that will be used.</a:t>
            </a:r>
          </a:p>
        </p:txBody>
      </p:sp>
    </p:spTree>
    <p:extLst>
      <p:ext uri="{BB962C8B-B14F-4D97-AF65-F5344CB8AC3E}">
        <p14:creationId xmlns:p14="http://schemas.microsoft.com/office/powerpoint/2010/main" val="13554114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0912"/>
            <a:ext cx="7886700" cy="549366"/>
          </a:xfrm>
        </p:spPr>
        <p:txBody>
          <a:bodyPr/>
          <a:lstStyle/>
          <a:p>
            <a:r>
              <a:rPr lang="it-IT" b="1" i="0" u="none" strike="noStrike" kern="1400" baseline="0" dirty="0">
                <a:latin typeface="Arial" panose="020B0604020202020204" pitchFamily="34" charset="0"/>
              </a:rPr>
              <a:t>Summary</a:t>
            </a:r>
          </a:p>
        </p:txBody>
      </p:sp>
      <p:sp>
        <p:nvSpPr>
          <p:cNvPr id="3" name="Text Placeholder 2"/>
          <p:cNvSpPr>
            <a:spLocks noGrp="1"/>
          </p:cNvSpPr>
          <p:nvPr>
            <p:ph type="body" idx="4294967295"/>
          </p:nvPr>
        </p:nvSpPr>
        <p:spPr>
          <a:xfrm>
            <a:off x="662920" y="1466674"/>
            <a:ext cx="7886700" cy="4564988"/>
          </a:xfrm>
        </p:spPr>
        <p:txBody>
          <a:bodyPr>
            <a:noAutofit/>
          </a:bodyPr>
          <a:lstStyle/>
          <a:p>
            <a:r>
              <a:rPr lang="it-IT" sz="2000" b="0" i="0" u="none" strike="noStrike" baseline="0" dirty="0">
                <a:latin typeface="Arial" panose="020B0604020202020204" pitchFamily="34" charset="0"/>
              </a:rPr>
              <a:t>In this chapter, we have focused on some widely used techniques for understanding people and activities in context, so we can identify requirements on the design of new technologies. </a:t>
            </a:r>
          </a:p>
          <a:p>
            <a:r>
              <a:rPr lang="it-IT" sz="2000" b="0" i="0" u="none" strike="noStrike" baseline="0" dirty="0">
                <a:latin typeface="Arial" panose="020B0604020202020204" pitchFamily="34" charset="0"/>
              </a:rPr>
              <a:t>However, there is no firm distinction between requirements, envisionment, design and evaluation, so many of the techniques described here could be used at various stages of the design process. </a:t>
            </a:r>
          </a:p>
          <a:p>
            <a:r>
              <a:rPr lang="it-IT" sz="2000" b="0" i="0" u="none" strike="noStrike" baseline="0" dirty="0">
                <a:latin typeface="Arial" panose="020B0604020202020204" pitchFamily="34" charset="0"/>
              </a:rPr>
              <a:t>Design starts with researching and understanding the situation at hand, but in the course of achieving that understanding, designers iterate between the exploration of new concepts, envisioning ideas and the understanding and evaluation of ideas, designs and opinions. </a:t>
            </a:r>
          </a:p>
          <a:p>
            <a:r>
              <a:rPr lang="it-IT" sz="2000" b="0" i="0" u="none" strike="noStrike" baseline="0" dirty="0">
                <a:latin typeface="Arial" panose="020B0604020202020204" pitchFamily="34" charset="0"/>
              </a:rPr>
              <a:t>Using the techniques described here should ensure that designers undertake a human-centred process.</a:t>
            </a:r>
          </a:p>
        </p:txBody>
      </p:sp>
    </p:spTree>
    <p:extLst>
      <p:ext uri="{BB962C8B-B14F-4D97-AF65-F5344CB8AC3E}">
        <p14:creationId xmlns:p14="http://schemas.microsoft.com/office/powerpoint/2010/main" val="18015502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8717"/>
            <a:ext cx="7886700" cy="670136"/>
          </a:xfrm>
        </p:spPr>
        <p:txBody>
          <a:bodyPr/>
          <a:lstStyle/>
          <a:p>
            <a:r>
              <a:rPr lang="it-IT" b="1" i="0" u="none" strike="noStrike" kern="1400" baseline="0" dirty="0">
                <a:latin typeface="Arial" panose="020B0604020202020204" pitchFamily="34" charset="0"/>
              </a:rPr>
              <a:t>Key points</a:t>
            </a:r>
          </a:p>
        </p:txBody>
      </p:sp>
      <p:sp>
        <p:nvSpPr>
          <p:cNvPr id="3" name="Text Placeholder 2"/>
          <p:cNvSpPr>
            <a:spLocks noGrp="1"/>
          </p:cNvSpPr>
          <p:nvPr>
            <p:ph type="body" idx="4294967295"/>
          </p:nvPr>
        </p:nvSpPr>
        <p:spPr>
          <a:xfrm>
            <a:off x="662708" y="1473743"/>
            <a:ext cx="7886700" cy="4609679"/>
          </a:xfrm>
        </p:spPr>
        <p:txBody>
          <a:bodyPr>
            <a:noAutofit/>
          </a:bodyPr>
          <a:lstStyle/>
          <a:p>
            <a:r>
              <a:rPr lang="it-IT" sz="2000" b="0" i="0" u="none" strike="noStrike" baseline="0" dirty="0">
                <a:latin typeface="Arial" panose="020B0604020202020204" pitchFamily="34" charset="0"/>
              </a:rPr>
              <a:t>Techniques for understanding people’s activities in context include interviews, observation and collecting samples of artefacts, complemented by background research away from the domain of interest.</a:t>
            </a:r>
          </a:p>
          <a:p>
            <a:r>
              <a:rPr lang="it-IT" sz="2000" b="0" i="0" u="none" strike="noStrike" baseline="0" dirty="0">
                <a:latin typeface="Arial" panose="020B0604020202020204" pitchFamily="34" charset="0"/>
              </a:rPr>
              <a:t>Using more than one technique helps compensate for their individual limitations.</a:t>
            </a:r>
          </a:p>
          <a:p>
            <a:r>
              <a:rPr lang="it-IT" sz="2000" b="0" i="0" u="none" strike="noStrike" baseline="0" dirty="0">
                <a:latin typeface="Arial" panose="020B0604020202020204" pitchFamily="34" charset="0"/>
              </a:rPr>
              <a:t>Requirements work must be documented for communication and use in design; one way of doing this is a requirements specification supported by illustrative materials, another is in developing a scenario corpus.</a:t>
            </a:r>
          </a:p>
          <a:p>
            <a:r>
              <a:rPr lang="it-IT" sz="2000" b="0" i="0" u="none" strike="noStrike" baseline="0" dirty="0">
                <a:latin typeface="Arial" panose="020B0604020202020204" pitchFamily="34" charset="0"/>
              </a:rPr>
              <a:t>Understanding includes the analysis of data and this can be approached from a number of different perspectives, whether informed by one or more theories of cognition and action or whether the research takes an approach based on bricolage.</a:t>
            </a:r>
          </a:p>
        </p:txBody>
      </p:sp>
    </p:spTree>
    <p:extLst>
      <p:ext uri="{BB962C8B-B14F-4D97-AF65-F5344CB8AC3E}">
        <p14:creationId xmlns:p14="http://schemas.microsoft.com/office/powerpoint/2010/main" val="128245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6409"/>
            <a:ext cx="7886700" cy="618376"/>
          </a:xfrm>
        </p:spPr>
        <p:txBody>
          <a:bodyPr/>
          <a:lstStyle/>
          <a:p>
            <a:r>
              <a:rPr lang="en-US" b="1" i="0" u="none" strike="noStrike" kern="1400" baseline="0" dirty="0">
                <a:latin typeface="Arial" panose="020B0604020202020204" pitchFamily="34" charset="0"/>
              </a:rPr>
              <a:t>Requirements (4 of 4)</a:t>
            </a:r>
          </a:p>
        </p:txBody>
      </p:sp>
      <p:sp>
        <p:nvSpPr>
          <p:cNvPr id="3" name="Text Placeholder 2"/>
          <p:cNvSpPr>
            <a:spLocks noGrp="1"/>
          </p:cNvSpPr>
          <p:nvPr>
            <p:ph type="body" idx="4294967295"/>
          </p:nvPr>
        </p:nvSpPr>
        <p:spPr>
          <a:xfrm>
            <a:off x="660764" y="1446062"/>
            <a:ext cx="7886700" cy="4351338"/>
          </a:xfrm>
        </p:spPr>
        <p:txBody>
          <a:bodyPr/>
          <a:lstStyle/>
          <a:p>
            <a:r>
              <a:rPr lang="en-US" sz="2400" b="0" i="0" u="none" strike="noStrike" baseline="0" dirty="0">
                <a:latin typeface="Arial" panose="020B0604020202020204" pitchFamily="34" charset="0"/>
              </a:rPr>
              <a:t>For both types of requirements, note that how the technology will meet the requirement is not specified. </a:t>
            </a:r>
          </a:p>
          <a:p>
            <a:r>
              <a:rPr lang="en-US" sz="2400" b="0" i="0" u="none" strike="noStrike" baseline="0" dirty="0">
                <a:latin typeface="Arial" panose="020B0604020202020204" pitchFamily="34" charset="0"/>
              </a:rPr>
              <a:t>This is a later part of the design activity. </a:t>
            </a:r>
          </a:p>
          <a:p>
            <a:r>
              <a:rPr lang="en-US" sz="2400" b="0" i="0" u="none" strike="noStrike" baseline="0" dirty="0">
                <a:latin typeface="Arial" panose="020B0604020202020204" pitchFamily="34" charset="0"/>
              </a:rPr>
              <a:t>It is best to supplement the list of requirements with some supporting evidence – interview or observation reports, photographs of artefacts and video snippets if practicable. </a:t>
            </a:r>
          </a:p>
          <a:p>
            <a:r>
              <a:rPr lang="en-US" sz="2400" b="0" i="0" u="none" strike="noStrike" baseline="0" dirty="0">
                <a:latin typeface="Arial" panose="020B0604020202020204" pitchFamily="34" charset="0"/>
              </a:rPr>
              <a:t>This helps readers of the requirements specification to understand the reason behind items in the list.</a:t>
            </a:r>
          </a:p>
        </p:txBody>
      </p:sp>
    </p:spTree>
    <p:extLst>
      <p:ext uri="{BB962C8B-B14F-4D97-AF65-F5344CB8AC3E}">
        <p14:creationId xmlns:p14="http://schemas.microsoft.com/office/powerpoint/2010/main" val="204045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6410"/>
            <a:ext cx="7886700" cy="635630"/>
          </a:xfrm>
        </p:spPr>
        <p:txBody>
          <a:bodyPr/>
          <a:lstStyle/>
          <a:p>
            <a:r>
              <a:rPr lang="en-US" b="1" i="0" u="none" strike="noStrike" kern="1400" baseline="0" dirty="0">
                <a:latin typeface="Arial" panose="020B0604020202020204" pitchFamily="34" charset="0"/>
              </a:rPr>
              <a:t>Prioritizing requirements</a:t>
            </a:r>
          </a:p>
        </p:txBody>
      </p:sp>
      <p:sp>
        <p:nvSpPr>
          <p:cNvPr id="3" name="Text Placeholder 2"/>
          <p:cNvSpPr>
            <a:spLocks noGrp="1"/>
          </p:cNvSpPr>
          <p:nvPr>
            <p:ph type="body" idx="4294967295"/>
          </p:nvPr>
        </p:nvSpPr>
        <p:spPr>
          <a:xfrm>
            <a:off x="669390" y="1481502"/>
            <a:ext cx="7886700" cy="4759592"/>
          </a:xfrm>
        </p:spPr>
        <p:txBody>
          <a:bodyPr>
            <a:noAutofit/>
          </a:bodyPr>
          <a:lstStyle/>
          <a:p>
            <a:r>
              <a:rPr lang="en-US" sz="1800" b="0" i="0" u="none" strike="noStrike" baseline="0" dirty="0">
                <a:latin typeface="Arial" panose="020B0604020202020204" pitchFamily="34" charset="0"/>
              </a:rPr>
              <a:t>Requirements should be reviewed with customers and clients and modified as necessary. Decisions will almost always be made about the relative priority of the requirements since few design projects have unlimited resources. One way of doing this is by using the ‘MoSCoW rules’. These classify requirements into the following:</a:t>
            </a:r>
          </a:p>
          <a:p>
            <a:pPr marL="785813" lvl="1" indent="-428625">
              <a:buFont typeface="Arial" panose="020B0604020202020204" pitchFamily="34" charset="0"/>
              <a:buChar char="‒"/>
            </a:pPr>
            <a:r>
              <a:rPr lang="en-US" sz="1600" b="0" i="0" u="none" strike="noStrike" baseline="0" dirty="0">
                <a:latin typeface="Arial" panose="020B0604020202020204" pitchFamily="34" charset="0"/>
              </a:rPr>
              <a:t>Must have – fundamental requirements without which the system will be unworkable and useless, effectively the minimum usable subset</a:t>
            </a:r>
          </a:p>
          <a:p>
            <a:pPr marL="785813" lvl="1" indent="-428625">
              <a:buFont typeface="Arial" panose="020B0604020202020204" pitchFamily="34" charset="0"/>
              <a:buChar char="‒"/>
            </a:pPr>
            <a:r>
              <a:rPr lang="en-US" sz="1600" b="0" i="0" u="none" strike="noStrike" baseline="0" dirty="0">
                <a:latin typeface="Arial" panose="020B0604020202020204" pitchFamily="34" charset="0"/>
              </a:rPr>
              <a:t>Should have – would be essential if more time were available</a:t>
            </a:r>
            <a:r>
              <a:rPr lang="en-US" sz="1600" b="0" i="0" u="none" strike="noStrike" dirty="0">
                <a:latin typeface="Arial" panose="020B0604020202020204" pitchFamily="34" charset="0"/>
              </a:rPr>
              <a:t> </a:t>
            </a:r>
            <a:r>
              <a:rPr lang="en-US" sz="1600" b="0" i="0" u="none" strike="noStrike" baseline="0" dirty="0">
                <a:latin typeface="Arial" panose="020B0604020202020204" pitchFamily="34" charset="0"/>
              </a:rPr>
              <a:t>but the system will be useful and usable without them</a:t>
            </a:r>
          </a:p>
          <a:p>
            <a:pPr marL="785813" lvl="1" indent="-428625">
              <a:buFont typeface="Arial" panose="020B0604020202020204" pitchFamily="34" charset="0"/>
              <a:buChar char="‒"/>
            </a:pPr>
            <a:r>
              <a:rPr lang="en-US" sz="1600" b="0" i="0" u="none" strike="noStrike" baseline="0" dirty="0">
                <a:latin typeface="Arial" panose="020B0604020202020204" pitchFamily="34" charset="0"/>
              </a:rPr>
              <a:t>Could have – of lesser importance, therefore can more easily be left out of the current development</a:t>
            </a:r>
          </a:p>
          <a:p>
            <a:pPr marL="785813" lvl="1" indent="-428625">
              <a:buFont typeface="Arial" panose="020B0604020202020204" pitchFamily="34" charset="0"/>
              <a:buChar char="‒"/>
            </a:pPr>
            <a:r>
              <a:rPr lang="en-US" sz="1600" b="0" i="0" u="none" strike="noStrike" baseline="0" dirty="0">
                <a:latin typeface="Arial" panose="020B0604020202020204" pitchFamily="34" charset="0"/>
              </a:rPr>
              <a:t>Want to have but Won’t have this time round – can wait till a later development.</a:t>
            </a:r>
          </a:p>
          <a:p>
            <a:r>
              <a:rPr lang="en-US" sz="1800" b="0" i="0" u="none" strike="noStrike" baseline="0" dirty="0">
                <a:latin typeface="Arial" panose="020B0604020202020204" pitchFamily="34" charset="0"/>
              </a:rPr>
              <a:t>MoSCoW is an important part of agile development with the must have requirements determining the minimum viable product (MVP) that will be acceptable to a particular development.</a:t>
            </a:r>
          </a:p>
        </p:txBody>
      </p:sp>
    </p:spTree>
    <p:extLst>
      <p:ext uri="{BB962C8B-B14F-4D97-AF65-F5344CB8AC3E}">
        <p14:creationId xmlns:p14="http://schemas.microsoft.com/office/powerpoint/2010/main" val="79297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041"/>
            <a:ext cx="7886700" cy="601124"/>
          </a:xfrm>
        </p:spPr>
        <p:txBody>
          <a:bodyPr/>
          <a:lstStyle/>
          <a:p>
            <a:r>
              <a:rPr lang="en-US" b="1" i="0" u="none" strike="noStrike" kern="1400" baseline="0" dirty="0">
                <a:latin typeface="Arial" panose="020B0604020202020204" pitchFamily="34" charset="0"/>
              </a:rPr>
              <a:t>Challenge 7.1</a:t>
            </a:r>
            <a:r>
              <a:rPr lang="en-US"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5" y="1468438"/>
            <a:ext cx="7886700" cy="4824412"/>
          </a:xfrm>
        </p:spPr>
        <p:txBody>
          <a:bodyPr>
            <a:noAutofit/>
          </a:bodyPr>
          <a:lstStyle/>
          <a:p>
            <a:pPr marL="371475" indent="-371475"/>
            <a:r>
              <a:rPr lang="en-US" sz="2000" b="0" i="0" u="none" strike="noStrike" baseline="0" dirty="0">
                <a:latin typeface="Arial" panose="020B0604020202020204" pitchFamily="34" charset="0"/>
              </a:rPr>
              <a:t>A Home Information Centre (HIC) is envisaged to be a new device for the home. Which of these requirements of the HIC are functional and which non-functional? Discuss issues of prioritizing the requirements:</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Unobtrusive in the home environment</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Option to print out details</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Fast download of information</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Direct ‘panic’ link to the emergency services</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Volume control/mute features</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Customizable to support choice of languages, including those with different character sets</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Provides email</a:t>
            </a:r>
          </a:p>
          <a:p>
            <a:pPr marL="809625" lvl="1" indent="-428625">
              <a:buFont typeface="Arial" panose="020B0604020202020204" pitchFamily="34" charset="0"/>
              <a:buChar char="‒"/>
            </a:pPr>
            <a:r>
              <a:rPr lang="en-US" sz="1800" b="0" i="0" u="none" strike="noStrike" baseline="0" dirty="0">
                <a:latin typeface="Arial" panose="020B0604020202020204" pitchFamily="34" charset="0"/>
              </a:rPr>
              <a:t>Security for each individual user.</a:t>
            </a:r>
          </a:p>
        </p:txBody>
      </p:sp>
    </p:spTree>
    <p:extLst>
      <p:ext uri="{BB962C8B-B14F-4D97-AF65-F5344CB8AC3E}">
        <p14:creationId xmlns:p14="http://schemas.microsoft.com/office/powerpoint/2010/main" val="29517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1313"/>
            <a:ext cx="7886700" cy="668338"/>
          </a:xfrm>
        </p:spPr>
        <p:txBody>
          <a:bodyPr/>
          <a:lstStyle/>
          <a:p>
            <a:r>
              <a:rPr lang="en-US" b="1" i="0" u="none" strike="noStrike" kern="1400" baseline="0" dirty="0">
                <a:latin typeface="Arial" panose="020B0604020202020204" pitchFamily="34" charset="0"/>
              </a:rPr>
              <a:t>Participative design</a:t>
            </a:r>
          </a:p>
        </p:txBody>
      </p:sp>
      <p:sp>
        <p:nvSpPr>
          <p:cNvPr id="3" name="Text Placeholder 2"/>
          <p:cNvSpPr>
            <a:spLocks noGrp="1"/>
          </p:cNvSpPr>
          <p:nvPr>
            <p:ph type="body" idx="4294967295"/>
          </p:nvPr>
        </p:nvSpPr>
        <p:spPr>
          <a:xfrm>
            <a:off x="669925" y="1482725"/>
            <a:ext cx="7886700" cy="4351338"/>
          </a:xfrm>
        </p:spPr>
        <p:txBody>
          <a:bodyPr>
            <a:noAutofit/>
          </a:bodyPr>
          <a:lstStyle/>
          <a:p>
            <a:r>
              <a:rPr lang="en-US" sz="2000" b="0" i="0" u="none" strike="noStrike" baseline="0" dirty="0">
                <a:latin typeface="Arial" panose="020B0604020202020204" pitchFamily="34" charset="0"/>
              </a:rPr>
              <a:t>Research work involves using a variety of techniques to understand and analyse someone else’s needs, goals and aspirations. </a:t>
            </a:r>
          </a:p>
          <a:p>
            <a:r>
              <a:rPr lang="en-US" sz="2000" b="0" i="0" u="none" strike="noStrike" baseline="0" dirty="0">
                <a:latin typeface="Arial" panose="020B0604020202020204" pitchFamily="34" charset="0"/>
              </a:rPr>
              <a:t>The key thing for designers to remember is that they are not the people who will be using the final system. </a:t>
            </a:r>
          </a:p>
          <a:p>
            <a:r>
              <a:rPr lang="en-US" sz="2000" b="0" i="0" u="none" strike="noStrike" baseline="0" dirty="0">
                <a:latin typeface="Arial" panose="020B0604020202020204" pitchFamily="34" charset="0"/>
              </a:rPr>
              <a:t>Designers need to understand the requirements of other people. </a:t>
            </a:r>
          </a:p>
          <a:p>
            <a:r>
              <a:rPr lang="en-US" sz="2000" b="0" i="0" u="none" strike="noStrike" baseline="0" dirty="0">
                <a:latin typeface="Arial" panose="020B0604020202020204" pitchFamily="34" charset="0"/>
              </a:rPr>
              <a:t>This is not easy, but talking to people using interviews, observing people and recording their activities on video, organizing focus groups and having workshops will all help the designer to understand both the requirements for the new design (the ‘gain’ a new system or service will deliver) and the problems people are having with existing ways of doing things (the ‘pain’ of the current situation). </a:t>
            </a:r>
          </a:p>
        </p:txBody>
      </p:sp>
    </p:spTree>
    <p:extLst>
      <p:ext uri="{BB962C8B-B14F-4D97-AF65-F5344CB8AC3E}">
        <p14:creationId xmlns:p14="http://schemas.microsoft.com/office/powerpoint/2010/main" val="370329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87388"/>
          </a:xfrm>
        </p:spPr>
        <p:txBody>
          <a:bodyPr/>
          <a:lstStyle/>
          <a:p>
            <a:r>
              <a:rPr lang="en-US" b="1" i="0" u="none" strike="noStrike" kern="1400" baseline="0" dirty="0">
                <a:latin typeface="Arial" panose="020B0604020202020204" pitchFamily="34" charset="0"/>
              </a:rPr>
              <a:t>Engaging with people</a:t>
            </a:r>
          </a:p>
        </p:txBody>
      </p:sp>
      <p:sp>
        <p:nvSpPr>
          <p:cNvPr id="3" name="Text Placeholder 2"/>
          <p:cNvSpPr>
            <a:spLocks noGrp="1"/>
          </p:cNvSpPr>
          <p:nvPr>
            <p:ph type="body" idx="4294967295"/>
          </p:nvPr>
        </p:nvSpPr>
        <p:spPr>
          <a:xfrm>
            <a:off x="666750" y="1447800"/>
            <a:ext cx="7886700" cy="4351338"/>
          </a:xfrm>
        </p:spPr>
        <p:txBody>
          <a:bodyPr/>
          <a:lstStyle/>
          <a:p>
            <a:r>
              <a:rPr lang="en-US" sz="2800" b="0" i="0" u="none" strike="noStrike" baseline="0" dirty="0">
                <a:latin typeface="Arial" panose="020B0604020202020204" pitchFamily="34" charset="0"/>
              </a:rPr>
              <a:t>By engaging with people using various techniques that encourage the participation of people in the design process, designers will acquire a large number of stories that form the basis for the analysis work. </a:t>
            </a:r>
          </a:p>
          <a:p>
            <a:r>
              <a:rPr lang="en-US" sz="2800" b="0" i="0" u="none" strike="noStrike" baseline="0" dirty="0">
                <a:latin typeface="Arial" panose="020B0604020202020204" pitchFamily="34" charset="0"/>
              </a:rPr>
              <a:t>Recasting several similar stories into more structured conceptual scenarios will also help the designer to understand and generate requirements.</a:t>
            </a:r>
          </a:p>
        </p:txBody>
      </p:sp>
    </p:spTree>
    <p:extLst>
      <p:ext uri="{BB962C8B-B14F-4D97-AF65-F5344CB8AC3E}">
        <p14:creationId xmlns:p14="http://schemas.microsoft.com/office/powerpoint/2010/main" val="71202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667"/>
            <a:ext cx="7886700" cy="583872"/>
          </a:xfrm>
        </p:spPr>
        <p:txBody>
          <a:bodyPr/>
          <a:lstStyle/>
          <a:p>
            <a:r>
              <a:rPr lang="en-US" b="1" i="0" u="none" strike="noStrike" kern="1400" baseline="0" dirty="0">
                <a:latin typeface="Arial" panose="020B0604020202020204" pitchFamily="34" charset="0"/>
              </a:rPr>
              <a:t>Human-centred design</a:t>
            </a:r>
          </a:p>
        </p:txBody>
      </p:sp>
      <p:sp>
        <p:nvSpPr>
          <p:cNvPr id="3" name="Text Placeholder 2"/>
          <p:cNvSpPr>
            <a:spLocks noGrp="1"/>
          </p:cNvSpPr>
          <p:nvPr>
            <p:ph type="body" idx="4294967295"/>
          </p:nvPr>
        </p:nvSpPr>
        <p:spPr>
          <a:xfrm>
            <a:off x="679450" y="1473739"/>
            <a:ext cx="7886700" cy="4670066"/>
          </a:xfrm>
        </p:spPr>
        <p:txBody>
          <a:bodyPr>
            <a:noAutofit/>
          </a:bodyPr>
          <a:lstStyle/>
          <a:p>
            <a:r>
              <a:rPr lang="en-US" sz="1800" b="0" i="0" u="none" strike="noStrike" baseline="0" dirty="0">
                <a:latin typeface="Arial" panose="020B0604020202020204" pitchFamily="34" charset="0"/>
              </a:rPr>
              <a:t>Throughout, we emphasize the need to take a human-centred approach to design. </a:t>
            </a:r>
          </a:p>
          <a:p>
            <a:r>
              <a:rPr lang="en-US" sz="1800" b="0" i="0" u="none" strike="noStrike" baseline="0" dirty="0">
                <a:latin typeface="Arial" panose="020B0604020202020204" pitchFamily="34" charset="0"/>
              </a:rPr>
              <a:t>First, it is important that human characteristics and activities are taken into account. </a:t>
            </a:r>
          </a:p>
          <a:p>
            <a:r>
              <a:rPr lang="en-US" sz="1800" b="0" i="0" u="none" strike="noStrike" baseline="0" dirty="0">
                <a:latin typeface="Arial" panose="020B0604020202020204" pitchFamily="34" charset="0"/>
              </a:rPr>
              <a:t>But beyond this, wherever possible, it is right that the people who will use new interactive technologies or services have an input to the design process itself. </a:t>
            </a:r>
          </a:p>
          <a:p>
            <a:r>
              <a:rPr lang="en-US" sz="1800" b="0" i="0" u="none" strike="noStrike" baseline="0" dirty="0">
                <a:latin typeface="Arial" panose="020B0604020202020204" pitchFamily="34" charset="0"/>
              </a:rPr>
              <a:t>We include the qualification ‘wherever possible’ not because we think that it is ever proper to exclude the interests of the widest range of stakeholders from the design process but because in design projects it is feasible to involve only a tiny proportion of those who will use the eventual system. </a:t>
            </a:r>
          </a:p>
          <a:p>
            <a:r>
              <a:rPr lang="en-US" sz="1800" b="0" i="0" u="none" strike="noStrike" baseline="0" dirty="0">
                <a:latin typeface="Arial" panose="020B0604020202020204" pitchFamily="34" charset="0"/>
              </a:rPr>
              <a:t>The situation is very different from the development of custom-made systems or services for a small group of people, where it is genuinely feasible for the people concerned to act as co-designers and so acquire ownership of the technology to be introduced.</a:t>
            </a:r>
          </a:p>
        </p:txBody>
      </p:sp>
    </p:spTree>
    <p:extLst>
      <p:ext uri="{BB962C8B-B14F-4D97-AF65-F5344CB8AC3E}">
        <p14:creationId xmlns:p14="http://schemas.microsoft.com/office/powerpoint/2010/main" val="128327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037"/>
            <a:ext cx="7886700" cy="601124"/>
          </a:xfrm>
        </p:spPr>
        <p:txBody>
          <a:bodyPr/>
          <a:lstStyle/>
          <a:p>
            <a:r>
              <a:rPr lang="en-US" b="1" i="0" u="none" strike="noStrike" kern="1400" baseline="0" dirty="0">
                <a:latin typeface="Arial" panose="020B0604020202020204" pitchFamily="34" charset="0"/>
              </a:rPr>
              <a:t>The socio-technical tradition</a:t>
            </a:r>
          </a:p>
        </p:txBody>
      </p:sp>
      <p:sp>
        <p:nvSpPr>
          <p:cNvPr id="3" name="Text Placeholder 2"/>
          <p:cNvSpPr>
            <a:spLocks noGrp="1"/>
          </p:cNvSpPr>
          <p:nvPr>
            <p:ph type="body" idx="4294967295"/>
          </p:nvPr>
        </p:nvSpPr>
        <p:spPr>
          <a:xfrm>
            <a:off x="673879" y="1484641"/>
            <a:ext cx="7886700" cy="4925683"/>
          </a:xfrm>
        </p:spPr>
        <p:txBody>
          <a:bodyPr>
            <a:noAutofit/>
          </a:bodyPr>
          <a:lstStyle/>
          <a:p>
            <a:pPr marL="361950" indent="-361950">
              <a:lnSpc>
                <a:spcPts val="2000"/>
              </a:lnSpc>
            </a:pPr>
            <a:r>
              <a:rPr lang="en-US" sz="1800" b="0" i="0" u="none" strike="noStrike" baseline="0" dirty="0">
                <a:latin typeface="Arial" panose="020B0604020202020204" pitchFamily="34" charset="0"/>
              </a:rPr>
              <a:t>This design philosophy of involving people in the design of their systems is usually attributed to the Scandinavian tradition of worker participation in the management of the workplace. </a:t>
            </a:r>
          </a:p>
          <a:p>
            <a:pPr marL="361950" indent="-361950">
              <a:lnSpc>
                <a:spcPts val="2000"/>
              </a:lnSpc>
            </a:pPr>
            <a:r>
              <a:rPr lang="en-US" sz="1800" b="0" i="0" u="none" strike="noStrike" baseline="0" dirty="0">
                <a:latin typeface="Arial" panose="020B0604020202020204" pitchFamily="34" charset="0"/>
              </a:rPr>
              <a:t>There are also links to the British socio-technical design movement and to the social informatics movement in the United States of America (Davenport, 2008). </a:t>
            </a:r>
          </a:p>
          <a:p>
            <a:pPr marL="361950" indent="-361950">
              <a:lnSpc>
                <a:spcPts val="2000"/>
              </a:lnSpc>
            </a:pPr>
            <a:r>
              <a:rPr lang="en-US" sz="1800" b="0" i="0" u="none" strike="noStrike" baseline="0" dirty="0">
                <a:latin typeface="Arial" panose="020B0604020202020204" pitchFamily="34" charset="0"/>
              </a:rPr>
              <a:t>This started with an emphasis on human considerations in the design of systems to support manual work, such as coal mining, but later evolved methods for user involvement in the design of computer-based systems. </a:t>
            </a:r>
          </a:p>
          <a:p>
            <a:pPr marL="361950" indent="-361950">
              <a:lnSpc>
                <a:spcPts val="2000"/>
              </a:lnSpc>
            </a:pPr>
            <a:r>
              <a:rPr lang="en-US" sz="1800" b="0" i="0" u="none" strike="noStrike" baseline="0" dirty="0">
                <a:latin typeface="Arial" panose="020B0604020202020204" pitchFamily="34" charset="0"/>
              </a:rPr>
              <a:t>The work of Enid Mumford at Manchester, and Ken Eason, Leela Damodoran, Susan Harker and their colleagues at Loughborough University and elsewhere, is central to this development of the socio-technical approach. </a:t>
            </a:r>
          </a:p>
          <a:p>
            <a:pPr marL="361950" indent="-361950">
              <a:lnSpc>
                <a:spcPts val="2000"/>
              </a:lnSpc>
            </a:pPr>
            <a:r>
              <a:rPr lang="en-US" sz="1800" b="0" i="0" u="none" strike="noStrike" baseline="0" dirty="0">
                <a:latin typeface="Arial" panose="020B0604020202020204" pitchFamily="34" charset="0"/>
              </a:rPr>
              <a:t>Methods embodying the socio-technical philosophy included Mumford’s ETHICS (Mumford, 1983, 1993), the HUFIT toolkit (Taylor, 1990), which provided a comprehensive, practical set of techniques for working with users, and ORDIT (Eason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1996), which aimed to incorporate organizational considerations into systems design.</a:t>
            </a:r>
          </a:p>
        </p:txBody>
      </p:sp>
    </p:spTree>
    <p:extLst>
      <p:ext uri="{BB962C8B-B14F-4D97-AF65-F5344CB8AC3E}">
        <p14:creationId xmlns:p14="http://schemas.microsoft.com/office/powerpoint/2010/main" val="87618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9888"/>
            <a:ext cx="7886700" cy="611188"/>
          </a:xfrm>
        </p:spPr>
        <p:txBody>
          <a:bodyPr/>
          <a:lstStyle/>
          <a:p>
            <a:r>
              <a:rPr lang="en-US" b="1" i="0" u="none" strike="noStrike" kern="1400" baseline="0" dirty="0">
                <a:latin typeface="Arial" panose="020B0604020202020204" pitchFamily="34" charset="0"/>
              </a:rPr>
              <a:t>Scandinavian participatory design</a:t>
            </a:r>
          </a:p>
        </p:txBody>
      </p:sp>
      <p:sp>
        <p:nvSpPr>
          <p:cNvPr id="3" name="Text Placeholder 2"/>
          <p:cNvSpPr>
            <a:spLocks noGrp="1"/>
          </p:cNvSpPr>
          <p:nvPr>
            <p:ph type="body" idx="4294967295"/>
          </p:nvPr>
        </p:nvSpPr>
        <p:spPr>
          <a:xfrm>
            <a:off x="660400" y="1492568"/>
            <a:ext cx="7886700" cy="4781232"/>
          </a:xfrm>
        </p:spPr>
        <p:txBody>
          <a:bodyPr>
            <a:noAutofit/>
          </a:bodyPr>
          <a:lstStyle/>
          <a:p>
            <a:pPr marL="352425" indent="-352425">
              <a:lnSpc>
                <a:spcPts val="1800"/>
              </a:lnSpc>
            </a:pPr>
            <a:r>
              <a:rPr lang="en-US" sz="1600" b="0" i="0" u="none" strike="noStrike" baseline="0" dirty="0">
                <a:latin typeface="Arial" panose="020B0604020202020204" pitchFamily="34" charset="0"/>
              </a:rPr>
              <a:t>The Scandinavian participatory design movement of the early 1980s was also important. </a:t>
            </a:r>
          </a:p>
          <a:p>
            <a:pPr marL="352425" indent="-352425">
              <a:lnSpc>
                <a:spcPts val="1800"/>
              </a:lnSpc>
            </a:pPr>
            <a:r>
              <a:rPr lang="en-US" sz="1600" b="0" i="0" u="none" strike="noStrike" baseline="0" dirty="0">
                <a:latin typeface="Arial" panose="020B0604020202020204" pitchFamily="34" charset="0"/>
              </a:rPr>
              <a:t>This was very much a politically informed initiative, with the emphasis on workplace democracy and empowering workers as co-designers of work practice and the tools supporting it. </a:t>
            </a:r>
          </a:p>
          <a:p>
            <a:pPr marL="352425" indent="-352425">
              <a:lnSpc>
                <a:spcPts val="1800"/>
              </a:lnSpc>
            </a:pPr>
            <a:r>
              <a:rPr lang="en-US" sz="1600" b="0" i="0" u="none" strike="noStrike" baseline="0" dirty="0">
                <a:latin typeface="Arial" panose="020B0604020202020204" pitchFamily="34" charset="0"/>
              </a:rPr>
              <a:t>Techniques such as paper prototyping were invented so that workers were not disadvantaged in working with technologists. </a:t>
            </a:r>
          </a:p>
          <a:p>
            <a:pPr marL="352425" indent="-352425">
              <a:lnSpc>
                <a:spcPts val="1800"/>
              </a:lnSpc>
            </a:pPr>
            <a:r>
              <a:rPr lang="en-US" sz="1600" b="0" i="0" u="none" strike="noStrike" baseline="0" dirty="0">
                <a:latin typeface="Arial" panose="020B0604020202020204" pitchFamily="34" charset="0"/>
              </a:rPr>
              <a:t>The most influential of such initiatives was the work of Pelle Ehn and colleagues in the UTOPIA project (Bødker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1987; Ehn and Kyng, 1987). </a:t>
            </a:r>
          </a:p>
          <a:p>
            <a:pPr marL="352425" indent="-352425">
              <a:lnSpc>
                <a:spcPts val="1800"/>
              </a:lnSpc>
            </a:pPr>
            <a:r>
              <a:rPr lang="en-US" sz="1600" b="0" i="0" u="none" strike="noStrike" baseline="0" dirty="0">
                <a:latin typeface="Arial" panose="020B0604020202020204" pitchFamily="34" charset="0"/>
              </a:rPr>
              <a:t>More recently, Pekkola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(2006) have reviewed these earlier approaches and suggested how the demands of information systems development and participative design can be brought together. </a:t>
            </a:r>
          </a:p>
          <a:p>
            <a:pPr marL="352425" indent="-352425">
              <a:lnSpc>
                <a:spcPts val="1800"/>
              </a:lnSpc>
            </a:pPr>
            <a:r>
              <a:rPr lang="en-US" sz="1600" b="0" i="0" u="none" strike="noStrike" baseline="0" dirty="0">
                <a:latin typeface="Arial" panose="020B0604020202020204" pitchFamily="34" charset="0"/>
              </a:rPr>
              <a:t>Their method uses an iterative approach to design, bringing in participative methods and prototyping in order to ensure stakeholder involvement throughout the process. </a:t>
            </a:r>
          </a:p>
          <a:p>
            <a:pPr marL="352425" indent="-352425">
              <a:lnSpc>
                <a:spcPts val="1800"/>
              </a:lnSpc>
            </a:pPr>
            <a:r>
              <a:rPr lang="en-US" sz="1600" b="0" i="0" u="none" strike="noStrike" baseline="0" dirty="0">
                <a:latin typeface="Arial" panose="020B0604020202020204" pitchFamily="34" charset="0"/>
              </a:rPr>
              <a:t>Stakeholders were able to evaluate prototypes as a normal part of their work. </a:t>
            </a:r>
          </a:p>
          <a:p>
            <a:pPr marL="352425" indent="-352425">
              <a:lnSpc>
                <a:spcPts val="1800"/>
              </a:lnSpc>
            </a:pPr>
            <a:r>
              <a:rPr lang="en-US" sz="1600" b="0" i="0" u="none" strike="noStrike" baseline="0" dirty="0">
                <a:latin typeface="Arial" panose="020B0604020202020204" pitchFamily="34" charset="0"/>
              </a:rPr>
              <a:t>Deborah Mayhew’s Usability Engineering is another well documented and structured human-centred approach (Mayhew, 2008) as is the rapid contextual design of Karen Holtzblatt (Holtzblatt and Beyer, 2014).</a:t>
            </a:r>
          </a:p>
        </p:txBody>
      </p:sp>
    </p:spTree>
    <p:extLst>
      <p:ext uri="{BB962C8B-B14F-4D97-AF65-F5344CB8AC3E}">
        <p14:creationId xmlns:p14="http://schemas.microsoft.com/office/powerpoint/2010/main" val="80376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032" y="256032"/>
            <a:ext cx="8631936" cy="812864"/>
          </a:xfrm>
        </p:spPr>
        <p:txBody>
          <a:bodyPr/>
          <a:lstStyle/>
          <a:p>
            <a:r>
              <a:rPr lang="en-US" sz="3600" b="1" i="0" u="none" strike="noStrike" kern="1400" baseline="0" dirty="0" smtClean="0">
                <a:latin typeface="Arial" panose="020B0604020202020204" pitchFamily="34" charset="0"/>
              </a:rPr>
              <a:t>Contents</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7893" y="1462531"/>
            <a:ext cx="7886700" cy="4820793"/>
          </a:xfrm>
        </p:spPr>
        <p:txBody>
          <a:bodyPr/>
          <a:lstStyle/>
          <a:p>
            <a:pPr marL="352425" indent="-352425">
              <a:spcBef>
                <a:spcPts val="800"/>
              </a:spcBef>
              <a:tabLst>
                <a:tab pos="1028700" algn="l"/>
              </a:tabLst>
            </a:pPr>
            <a:r>
              <a:rPr lang="en-US" sz="2400" i="0" u="none" strike="noStrike" baseline="0" dirty="0" smtClean="0">
                <a:latin typeface="Arial" panose="020B0604020202020204" pitchFamily="34" charset="0"/>
              </a:rPr>
              <a:t>7.1	</a:t>
            </a:r>
            <a:r>
              <a:rPr lang="en-US" sz="2400" dirty="0" smtClean="0">
                <a:latin typeface="Arial" panose="020B0604020202020204" pitchFamily="34" charset="0"/>
              </a:rPr>
              <a:t>Requirements</a:t>
            </a:r>
            <a:r>
              <a:rPr lang="en-US" sz="2400" i="0" u="none" strike="noStrike" baseline="0" dirty="0">
                <a:latin typeface="Arial" panose="020B0604020202020204" pitchFamily="34" charset="0"/>
              </a:rPr>
              <a:t> </a:t>
            </a:r>
          </a:p>
          <a:p>
            <a:pPr>
              <a:spcBef>
                <a:spcPts val="800"/>
              </a:spcBef>
              <a:tabLst>
                <a:tab pos="1028700" algn="l"/>
              </a:tabLst>
            </a:pPr>
            <a:r>
              <a:rPr lang="en-US" sz="2400" i="0" u="none" strike="noStrike" baseline="0" dirty="0" smtClean="0">
                <a:latin typeface="Arial" panose="020B0604020202020204" pitchFamily="34" charset="0"/>
              </a:rPr>
              <a:t>7.2</a:t>
            </a:r>
            <a:r>
              <a:rPr lang="en-US" sz="2400" i="0" u="none" strike="noStrike" baseline="0" dirty="0">
                <a:latin typeface="Arial" panose="020B0604020202020204" pitchFamily="34" charset="0"/>
              </a:rPr>
              <a:t>	</a:t>
            </a:r>
            <a:r>
              <a:rPr lang="en-US" sz="2400" dirty="0">
                <a:latin typeface="Arial" panose="020B0604020202020204" pitchFamily="34" charset="0"/>
              </a:rPr>
              <a:t>Participative design </a:t>
            </a:r>
            <a:endParaRPr lang="en-US" sz="2400" i="0" u="none" strike="noStrike" baseline="0" dirty="0" smtClean="0">
              <a:latin typeface="Arial" panose="020B0604020202020204" pitchFamily="34" charset="0"/>
            </a:endParaRPr>
          </a:p>
          <a:p>
            <a:pPr>
              <a:spcBef>
                <a:spcPts val="800"/>
              </a:spcBef>
              <a:tabLst>
                <a:tab pos="1028700" algn="l"/>
              </a:tabLst>
            </a:pPr>
            <a:r>
              <a:rPr lang="en-US" sz="2400" i="0" u="none" strike="noStrike" baseline="0" dirty="0" smtClean="0">
                <a:latin typeface="Arial" panose="020B0604020202020204" pitchFamily="34" charset="0"/>
              </a:rPr>
              <a:t>7.3</a:t>
            </a:r>
            <a:r>
              <a:rPr lang="en-US" sz="2400" dirty="0">
                <a:latin typeface="Arial" panose="020B0604020202020204" pitchFamily="34" charset="0"/>
              </a:rPr>
              <a:t>	</a:t>
            </a:r>
            <a:r>
              <a:rPr lang="en-US" sz="2400" dirty="0" smtClean="0">
                <a:latin typeface="Arial" panose="020B0604020202020204" pitchFamily="34" charset="0"/>
              </a:rPr>
              <a:t>Interviews</a:t>
            </a:r>
            <a:r>
              <a:rPr lang="en-US" sz="2400" i="0" u="none" strike="noStrike" baseline="0" dirty="0" smtClean="0">
                <a:latin typeface="Arial" panose="020B0604020202020204" pitchFamily="34" charset="0"/>
              </a:rPr>
              <a:t> </a:t>
            </a:r>
          </a:p>
          <a:p>
            <a:pPr>
              <a:spcBef>
                <a:spcPts val="800"/>
              </a:spcBef>
              <a:tabLst>
                <a:tab pos="1028700" algn="l"/>
              </a:tabLst>
            </a:pPr>
            <a:r>
              <a:rPr lang="en-US" sz="2400" i="0" u="none" strike="noStrike" baseline="0" dirty="0" smtClean="0">
                <a:latin typeface="Arial" panose="020B0604020202020204" pitchFamily="34" charset="0"/>
              </a:rPr>
              <a:t>7.4</a:t>
            </a:r>
            <a:r>
              <a:rPr lang="en-US" sz="2400" i="0" u="none" strike="noStrike" baseline="0" dirty="0">
                <a:latin typeface="Arial" panose="020B0604020202020204" pitchFamily="34" charset="0"/>
              </a:rPr>
              <a:t>	</a:t>
            </a:r>
            <a:r>
              <a:rPr lang="en-US" sz="2400" dirty="0">
                <a:latin typeface="Arial" panose="020B0604020202020204" pitchFamily="34" charset="0"/>
              </a:rPr>
              <a:t>Questionnaires</a:t>
            </a:r>
            <a:r>
              <a:rPr lang="en-US" sz="2400" i="0" u="none" strike="noStrike" baseline="0" dirty="0">
                <a:latin typeface="Arial" panose="020B0604020202020204" pitchFamily="34" charset="0"/>
              </a:rPr>
              <a:t> </a:t>
            </a:r>
          </a:p>
          <a:p>
            <a:pPr>
              <a:spcBef>
                <a:spcPts val="800"/>
              </a:spcBef>
              <a:tabLst>
                <a:tab pos="1028700" algn="l"/>
              </a:tabLst>
            </a:pPr>
            <a:r>
              <a:rPr lang="en-US" sz="2400" i="0" u="none" strike="noStrike" baseline="0" dirty="0" smtClean="0">
                <a:latin typeface="Arial" panose="020B0604020202020204" pitchFamily="34" charset="0"/>
              </a:rPr>
              <a:t>7.5</a:t>
            </a:r>
            <a:r>
              <a:rPr lang="en-US" sz="2400" i="0" u="none" strike="noStrike" baseline="0" dirty="0">
                <a:latin typeface="Arial" panose="020B0604020202020204" pitchFamily="34" charset="0"/>
              </a:rPr>
              <a:t>	</a:t>
            </a:r>
            <a:r>
              <a:rPr lang="en-US" sz="2400" dirty="0" smtClean="0">
                <a:latin typeface="Arial" panose="020B0604020202020204" pitchFamily="34" charset="0"/>
              </a:rPr>
              <a:t>Probes</a:t>
            </a:r>
          </a:p>
          <a:p>
            <a:pPr>
              <a:spcBef>
                <a:spcPts val="800"/>
              </a:spcBef>
              <a:tabLst>
                <a:tab pos="1028700" algn="l"/>
              </a:tabLst>
            </a:pPr>
            <a:r>
              <a:rPr lang="en-US" sz="2400" dirty="0" smtClean="0">
                <a:latin typeface="Arial" panose="020B0604020202020204" pitchFamily="34" charset="0"/>
              </a:rPr>
              <a:t>7.6 	Card </a:t>
            </a:r>
            <a:r>
              <a:rPr lang="en-US" sz="2400" dirty="0">
                <a:latin typeface="Arial" panose="020B0604020202020204" pitchFamily="34" charset="0"/>
              </a:rPr>
              <a:t>sorting </a:t>
            </a:r>
            <a:r>
              <a:rPr lang="en-US" sz="2400" dirty="0" smtClean="0">
                <a:latin typeface="Arial" panose="020B0604020202020204" pitchFamily="34" charset="0"/>
              </a:rPr>
              <a:t>techniques</a:t>
            </a:r>
          </a:p>
          <a:p>
            <a:pPr>
              <a:spcBef>
                <a:spcPts val="800"/>
              </a:spcBef>
              <a:tabLst>
                <a:tab pos="1028700" algn="l"/>
              </a:tabLst>
            </a:pPr>
            <a:r>
              <a:rPr lang="en-US" sz="2400" dirty="0" smtClean="0">
                <a:latin typeface="Arial" panose="020B0604020202020204" pitchFamily="34" charset="0"/>
              </a:rPr>
              <a:t>7.7 	Working </a:t>
            </a:r>
            <a:r>
              <a:rPr lang="en-US" sz="2400" dirty="0">
                <a:latin typeface="Arial" panose="020B0604020202020204" pitchFamily="34" charset="0"/>
              </a:rPr>
              <a:t>with </a:t>
            </a:r>
            <a:r>
              <a:rPr lang="en-US" sz="2400" dirty="0" smtClean="0">
                <a:latin typeface="Arial" panose="020B0604020202020204" pitchFamily="34" charset="0"/>
              </a:rPr>
              <a:t>groups</a:t>
            </a:r>
          </a:p>
          <a:p>
            <a:pPr>
              <a:spcBef>
                <a:spcPts val="800"/>
              </a:spcBef>
              <a:tabLst>
                <a:tab pos="1028700" algn="l"/>
              </a:tabLst>
            </a:pPr>
            <a:r>
              <a:rPr lang="en-US" sz="2400" dirty="0" smtClean="0">
                <a:latin typeface="Arial" panose="020B0604020202020204" pitchFamily="34" charset="0"/>
              </a:rPr>
              <a:t>7.8 	Fieldwork</a:t>
            </a:r>
            <a:r>
              <a:rPr lang="en-US" sz="2400" dirty="0">
                <a:latin typeface="Arial" panose="020B0604020202020204" pitchFamily="34" charset="0"/>
              </a:rPr>
              <a:t>: </a:t>
            </a:r>
            <a:r>
              <a:rPr lang="en-US" sz="2400" dirty="0" smtClean="0">
                <a:latin typeface="Arial" panose="020B0604020202020204" pitchFamily="34" charset="0"/>
              </a:rPr>
              <a:t>observing activities </a:t>
            </a:r>
            <a:r>
              <a:rPr lang="en-US" sz="2400" i="1" dirty="0">
                <a:latin typeface="Arial" panose="020B0604020202020204" pitchFamily="34" charset="0"/>
              </a:rPr>
              <a:t>in</a:t>
            </a:r>
            <a:r>
              <a:rPr lang="en-US" sz="2400" dirty="0">
                <a:latin typeface="Arial" panose="020B0604020202020204" pitchFamily="34" charset="0"/>
              </a:rPr>
              <a:t> </a:t>
            </a:r>
            <a:r>
              <a:rPr lang="en-US" sz="2400" i="1" dirty="0">
                <a:latin typeface="Arial" panose="020B0604020202020204" pitchFamily="34" charset="0"/>
              </a:rPr>
              <a:t>situ</a:t>
            </a:r>
            <a:r>
              <a:rPr lang="en-US" sz="2400" dirty="0">
                <a:latin typeface="Arial" panose="020B0604020202020204" pitchFamily="34" charset="0"/>
              </a:rPr>
              <a:t> </a:t>
            </a:r>
            <a:endParaRPr lang="en-US" sz="2400" dirty="0" smtClean="0">
              <a:latin typeface="Arial" panose="020B0604020202020204" pitchFamily="34" charset="0"/>
            </a:endParaRPr>
          </a:p>
          <a:p>
            <a:pPr>
              <a:spcBef>
                <a:spcPts val="800"/>
              </a:spcBef>
              <a:tabLst>
                <a:tab pos="1028700" algn="l"/>
              </a:tabLst>
            </a:pPr>
            <a:r>
              <a:rPr lang="en-US" sz="2400" dirty="0" smtClean="0">
                <a:latin typeface="Arial" panose="020B0604020202020204" pitchFamily="34" charset="0"/>
              </a:rPr>
              <a:t>7.9 	Artefact </a:t>
            </a:r>
            <a:r>
              <a:rPr lang="en-US" sz="2400" dirty="0">
                <a:latin typeface="Arial" panose="020B0604020202020204" pitchFamily="34" charset="0"/>
              </a:rPr>
              <a:t>collection </a:t>
            </a:r>
            <a:r>
              <a:rPr lang="en-US" sz="2400" dirty="0" smtClean="0">
                <a:latin typeface="Arial" panose="020B0604020202020204" pitchFamily="34" charset="0"/>
              </a:rPr>
              <a:t>and ‘desk </a:t>
            </a:r>
            <a:r>
              <a:rPr lang="en-US" sz="2400" dirty="0">
                <a:latin typeface="Arial" panose="020B0604020202020204" pitchFamily="34" charset="0"/>
              </a:rPr>
              <a:t>work</a:t>
            </a:r>
            <a:r>
              <a:rPr lang="en-US" sz="2400" dirty="0" smtClean="0">
                <a:latin typeface="Arial" panose="020B0604020202020204" pitchFamily="34" charset="0"/>
              </a:rPr>
              <a:t>’</a:t>
            </a:r>
          </a:p>
          <a:p>
            <a:pPr>
              <a:spcBef>
                <a:spcPts val="800"/>
              </a:spcBef>
            </a:pPr>
            <a:r>
              <a:rPr lang="en-US" sz="2400" i="0" u="none" strike="noStrike" baseline="0" dirty="0" smtClean="0">
                <a:latin typeface="Arial" panose="020B0604020202020204" pitchFamily="34" charset="0"/>
              </a:rPr>
              <a:t>7.10 </a:t>
            </a:r>
            <a:r>
              <a:rPr lang="en-IN" sz="2400" dirty="0">
                <a:latin typeface="MundoSansPro"/>
              </a:rPr>
              <a:t>Data analysis</a:t>
            </a:r>
            <a:endParaRPr lang="en-US" sz="2400" i="0" u="none" strike="noStrike" baseline="0" dirty="0">
              <a:latin typeface="Arial" panose="020B0604020202020204" pitchFamily="34" charset="0"/>
            </a:endParaRPr>
          </a:p>
        </p:txBody>
      </p:sp>
    </p:spTree>
    <p:extLst>
      <p:ext uri="{BB962C8B-B14F-4D97-AF65-F5344CB8AC3E}">
        <p14:creationId xmlns:p14="http://schemas.microsoft.com/office/powerpoint/2010/main" val="1616264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3213"/>
            <a:ext cx="7886700" cy="725488"/>
          </a:xfrm>
        </p:spPr>
        <p:txBody>
          <a:bodyPr/>
          <a:lstStyle/>
          <a:p>
            <a:r>
              <a:rPr lang="en-US" b="1" i="0" u="none" strike="noStrike" kern="1400" baseline="0" dirty="0">
                <a:latin typeface="Arial" panose="020B0604020202020204" pitchFamily="34" charset="0"/>
              </a:rPr>
              <a:t>Challenge 7.2</a:t>
            </a:r>
          </a:p>
        </p:txBody>
      </p:sp>
      <p:sp>
        <p:nvSpPr>
          <p:cNvPr id="3" name="Text Placeholder 2"/>
          <p:cNvSpPr>
            <a:spLocks noGrp="1"/>
          </p:cNvSpPr>
          <p:nvPr>
            <p:ph type="body" idx="4294967295"/>
          </p:nvPr>
        </p:nvSpPr>
        <p:spPr>
          <a:xfrm>
            <a:off x="654050" y="1438275"/>
            <a:ext cx="7886700" cy="4351338"/>
          </a:xfrm>
        </p:spPr>
        <p:txBody>
          <a:bodyPr/>
          <a:lstStyle/>
          <a:p>
            <a:r>
              <a:rPr lang="en-US" sz="2800" b="0" i="0" u="none" strike="noStrike" baseline="0" dirty="0">
                <a:latin typeface="Arial" panose="020B0604020202020204" pitchFamily="34" charset="0"/>
              </a:rPr>
              <a:t>Incorporating input from those who will be affected by a changed system into the requirements process helps ensure that the eventual technologies have a good fit with the people, activities and contexts they are designed to support. There is also a strong ethical argument for user involvement. Can you think of another reason for doing this?</a:t>
            </a:r>
          </a:p>
        </p:txBody>
      </p:sp>
    </p:spTree>
    <p:extLst>
      <p:ext uri="{BB962C8B-B14F-4D97-AF65-F5344CB8AC3E}">
        <p14:creationId xmlns:p14="http://schemas.microsoft.com/office/powerpoint/2010/main" val="112903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7818"/>
            <a:ext cx="7886700" cy="668338"/>
          </a:xfrm>
        </p:spPr>
        <p:txBody>
          <a:bodyPr/>
          <a:lstStyle/>
          <a:p>
            <a:r>
              <a:rPr lang="en-US" b="1" i="0" u="none" strike="noStrike" kern="1400" baseline="0" dirty="0">
                <a:latin typeface="Arial" panose="020B0604020202020204" pitchFamily="34" charset="0"/>
              </a:rPr>
              <a:t>Acting out requirements</a:t>
            </a:r>
          </a:p>
        </p:txBody>
      </p:sp>
      <p:sp>
        <p:nvSpPr>
          <p:cNvPr id="3" name="Text Placeholder 2"/>
          <p:cNvSpPr>
            <a:spLocks noGrp="1"/>
          </p:cNvSpPr>
          <p:nvPr>
            <p:ph type="body" idx="4294967295"/>
          </p:nvPr>
        </p:nvSpPr>
        <p:spPr>
          <a:xfrm>
            <a:off x="673938" y="1478770"/>
            <a:ext cx="7886700" cy="4351338"/>
          </a:xfrm>
        </p:spPr>
        <p:txBody>
          <a:bodyPr>
            <a:noAutofit/>
          </a:bodyPr>
          <a:lstStyle/>
          <a:p>
            <a:r>
              <a:rPr lang="en-US" sz="1800" b="0" i="0" u="none" strike="noStrike" baseline="0" dirty="0">
                <a:latin typeface="Arial" panose="020B0604020202020204" pitchFamily="34" charset="0"/>
              </a:rPr>
              <a:t>Alan Newell and his colleagues (e.g. Newell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2007) have developed methods for acting out requirements in order to make them more understandable to the groups of people they are designing for – primarily older people. </a:t>
            </a:r>
          </a:p>
          <a:p>
            <a:r>
              <a:rPr lang="en-US" sz="1800" b="0" i="0" u="none" strike="noStrike" baseline="0" dirty="0">
                <a:latin typeface="Arial" panose="020B0604020202020204" pitchFamily="34" charset="0"/>
              </a:rPr>
              <a:t>The technique requires the designers to work with a professional script writer to develop a short stage play based on the requirements that have been generated. </a:t>
            </a:r>
          </a:p>
          <a:p>
            <a:r>
              <a:rPr lang="en-US" sz="1800" b="0" i="0" u="none" strike="noStrike" baseline="0" dirty="0">
                <a:latin typeface="Arial" panose="020B0604020202020204" pitchFamily="34" charset="0"/>
              </a:rPr>
              <a:t>This is acted out by trained actors with the stakeholders making up the audience. </a:t>
            </a:r>
          </a:p>
          <a:p>
            <a:r>
              <a:rPr lang="en-US" sz="1800" b="0" i="0" u="none" strike="noStrike" baseline="0" dirty="0">
                <a:latin typeface="Arial" panose="020B0604020202020204" pitchFamily="34" charset="0"/>
              </a:rPr>
              <a:t>Following the play, a trained facilitator leads an audience discussion on the play and the issues that it raised. </a:t>
            </a:r>
          </a:p>
          <a:p>
            <a:r>
              <a:rPr lang="en-US" sz="1800" b="0" i="0" u="none" strike="noStrike" baseline="0" dirty="0">
                <a:latin typeface="Arial" panose="020B0604020202020204" pitchFamily="34" charset="0"/>
              </a:rPr>
              <a:t>These discussions feed back into the understanding process, helping provide a rich understanding of the hopes, fears and concerns of the people.</a:t>
            </a:r>
          </a:p>
        </p:txBody>
      </p:sp>
    </p:spTree>
    <p:extLst>
      <p:ext uri="{BB962C8B-B14F-4D97-AF65-F5344CB8AC3E}">
        <p14:creationId xmlns:p14="http://schemas.microsoft.com/office/powerpoint/2010/main" val="569875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23608"/>
            <a:ext cx="7886700" cy="497606"/>
          </a:xfrm>
        </p:spPr>
        <p:txBody>
          <a:bodyPr/>
          <a:lstStyle/>
          <a:p>
            <a:r>
              <a:rPr lang="en-US" b="1" i="0" u="none" strike="noStrike" kern="1400" baseline="0" dirty="0">
                <a:latin typeface="Arial" panose="020B0604020202020204" pitchFamily="34" charset="0"/>
              </a:rPr>
              <a:t>Interviews</a:t>
            </a:r>
          </a:p>
        </p:txBody>
      </p:sp>
      <p:sp>
        <p:nvSpPr>
          <p:cNvPr id="3" name="Text Placeholder 2"/>
          <p:cNvSpPr>
            <a:spLocks noGrp="1"/>
          </p:cNvSpPr>
          <p:nvPr>
            <p:ph type="body" idx="4294967295"/>
          </p:nvPr>
        </p:nvSpPr>
        <p:spPr>
          <a:xfrm>
            <a:off x="676575" y="1481048"/>
            <a:ext cx="7886700" cy="4351338"/>
          </a:xfrm>
        </p:spPr>
        <p:txBody>
          <a:bodyPr>
            <a:noAutofit/>
          </a:bodyPr>
          <a:lstStyle/>
          <a:p>
            <a:r>
              <a:rPr lang="en-US" sz="1800" b="0" i="0" u="none" strike="noStrike" baseline="0" dirty="0">
                <a:latin typeface="Arial" panose="020B0604020202020204" pitchFamily="34" charset="0"/>
              </a:rPr>
              <a:t>One of the most effective ways of finding out what people want and what problems they have at the moment is to talk to them! </a:t>
            </a:r>
          </a:p>
          <a:p>
            <a:r>
              <a:rPr lang="en-US" sz="1800" b="0" i="0" u="none" strike="noStrike" baseline="0" dirty="0">
                <a:latin typeface="Arial" panose="020B0604020202020204" pitchFamily="34" charset="0"/>
              </a:rPr>
              <a:t>Interviews with all the various stakeholders in the domain are a vital way of gathering stories. </a:t>
            </a:r>
          </a:p>
          <a:p>
            <a:r>
              <a:rPr lang="en-US" sz="1800" b="0" i="0" u="none" strike="noStrike" baseline="0" dirty="0">
                <a:latin typeface="Arial" panose="020B0604020202020204" pitchFamily="34" charset="0"/>
              </a:rPr>
              <a:t>Designers employ a range of different styles of interview from a completely structured survey through to a general conversation. </a:t>
            </a:r>
          </a:p>
          <a:p>
            <a:r>
              <a:rPr lang="en-US" sz="1800" b="0" i="0" u="none" strike="noStrike" baseline="0" dirty="0">
                <a:latin typeface="Arial" panose="020B0604020202020204" pitchFamily="34" charset="0"/>
              </a:rPr>
              <a:t>The structured interview uses questions that are developed beforehand. </a:t>
            </a:r>
          </a:p>
          <a:p>
            <a:r>
              <a:rPr lang="en-US" sz="1800" b="0" i="0" u="none" strike="noStrike" baseline="0" dirty="0">
                <a:latin typeface="Arial" panose="020B0604020202020204" pitchFamily="34" charset="0"/>
              </a:rPr>
              <a:t>The interview follows the wording exactly. </a:t>
            </a:r>
          </a:p>
          <a:p>
            <a:r>
              <a:rPr lang="en-US" sz="1800" b="0" i="0" u="none" strike="noStrike" baseline="0" dirty="0">
                <a:latin typeface="Arial" panose="020B0604020202020204" pitchFamily="34" charset="0"/>
              </a:rPr>
              <a:t>Public opinion polls, for example of the sort produced in great numbers before elections, are normally based on structured interviews. </a:t>
            </a:r>
          </a:p>
          <a:p>
            <a:r>
              <a:rPr lang="en-US" sz="1800" b="0" i="0" u="none" strike="noStrike" baseline="0" dirty="0">
                <a:latin typeface="Arial" panose="020B0604020202020204" pitchFamily="34" charset="0"/>
              </a:rPr>
              <a:t>Structured interviews are reasonably easy to carry out simply because of the degree of pre-structuring. </a:t>
            </a:r>
          </a:p>
          <a:p>
            <a:r>
              <a:rPr lang="en-US" sz="1800" b="0" i="0" u="none" strike="noStrike" baseline="0" dirty="0">
                <a:latin typeface="Arial" panose="020B0604020202020204" pitchFamily="34" charset="0"/>
              </a:rPr>
              <a:t>However, people are limited to very restricted replies, and it is difficult for the interviewer to follow up the unexpected response. </a:t>
            </a:r>
          </a:p>
        </p:txBody>
      </p:sp>
    </p:spTree>
    <p:extLst>
      <p:ext uri="{BB962C8B-B14F-4D97-AF65-F5344CB8AC3E}">
        <p14:creationId xmlns:p14="http://schemas.microsoft.com/office/powerpoint/2010/main" val="11693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1000"/>
            <a:ext cx="7886700" cy="1128714"/>
          </a:xfrm>
        </p:spPr>
        <p:txBody>
          <a:bodyPr/>
          <a:lstStyle/>
          <a:p>
            <a:r>
              <a:rPr lang="en-US" b="1" i="0" u="none" strike="noStrike" kern="1400" baseline="0" dirty="0">
                <a:latin typeface="Arial" panose="020B0604020202020204" pitchFamily="34" charset="0"/>
              </a:rPr>
              <a:t>Here is an extract from a structured interview pro forma</a:t>
            </a:r>
            <a:r>
              <a:rPr lang="en-US" b="0" i="0" u="none" strike="noStrike" kern="1400" baseline="0" dirty="0">
                <a:latin typeface="Arial" panose="020B0604020202020204" pitchFamily="34" charset="0"/>
              </a:rPr>
              <a:t> </a:t>
            </a:r>
          </a:p>
        </p:txBody>
      </p:sp>
      <p:pic>
        <p:nvPicPr>
          <p:cNvPr id="4" name="Picture 3"/>
          <p:cNvPicPr>
            <a:picLocks noChangeAspect="1"/>
          </p:cNvPicPr>
          <p:nvPr/>
        </p:nvPicPr>
        <p:blipFill>
          <a:blip r:embed="rId2"/>
          <a:stretch>
            <a:fillRect/>
          </a:stretch>
        </p:blipFill>
        <p:spPr>
          <a:xfrm>
            <a:off x="589316" y="2401491"/>
            <a:ext cx="7965368" cy="2913460"/>
          </a:xfrm>
          <a:prstGeom prst="rect">
            <a:avLst/>
          </a:prstGeom>
        </p:spPr>
      </p:pic>
    </p:spTree>
    <p:extLst>
      <p:ext uri="{BB962C8B-B14F-4D97-AF65-F5344CB8AC3E}">
        <p14:creationId xmlns:p14="http://schemas.microsoft.com/office/powerpoint/2010/main" val="35228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28650" y="327818"/>
            <a:ext cx="7886700" cy="668338"/>
          </a:xfrm>
        </p:spPr>
        <p:txBody>
          <a:bodyPr/>
          <a:lstStyle/>
          <a:p>
            <a:r>
              <a:rPr lang="en-US" b="1" i="0" u="none" strike="noStrike" kern="1400" baseline="0" dirty="0">
                <a:latin typeface="Arial" panose="020B0604020202020204" pitchFamily="34" charset="0"/>
              </a:rPr>
              <a:t>Semi-structured interviews</a:t>
            </a:r>
            <a:r>
              <a:rPr lang="en-US" b="1" i="0" u="none" strike="noStrike" kern="1400" dirty="0">
                <a:latin typeface="Arial" panose="020B0604020202020204" pitchFamily="34" charset="0"/>
              </a:rPr>
              <a:t> (1 of 2)</a:t>
            </a:r>
            <a:endParaRPr lang="en-US" b="1" dirty="0"/>
          </a:p>
        </p:txBody>
      </p:sp>
      <p:sp>
        <p:nvSpPr>
          <p:cNvPr id="3" name="Text Placeholder 2"/>
          <p:cNvSpPr>
            <a:spLocks noGrp="1"/>
          </p:cNvSpPr>
          <p:nvPr>
            <p:ph type="body" idx="4294967295"/>
          </p:nvPr>
        </p:nvSpPr>
        <p:spPr>
          <a:xfrm>
            <a:off x="660400" y="1463675"/>
            <a:ext cx="7886700" cy="4699000"/>
          </a:xfrm>
        </p:spPr>
        <p:txBody>
          <a:bodyPr>
            <a:noAutofit/>
          </a:bodyPr>
          <a:lstStyle/>
          <a:p>
            <a:r>
              <a:rPr lang="en-US" sz="2400" b="0" i="0" u="none" strike="noStrike" baseline="0" dirty="0">
                <a:latin typeface="Arial" panose="020B0604020202020204" pitchFamily="34" charset="0"/>
              </a:rPr>
              <a:t>Designers very frequently use semi-structured interviews. </a:t>
            </a:r>
          </a:p>
          <a:p>
            <a:r>
              <a:rPr lang="en-US" sz="2400" b="0" i="0" u="none" strike="noStrike" baseline="0" dirty="0">
                <a:latin typeface="Arial" panose="020B0604020202020204" pitchFamily="34" charset="0"/>
              </a:rPr>
              <a:t>Sometimes, the interviewer is armed with pre-prepared questions but can reword these as appropriate and explore new topics as they arise. </a:t>
            </a:r>
          </a:p>
          <a:p>
            <a:r>
              <a:rPr lang="en-US" sz="2400" b="0" i="0" u="none" strike="noStrike" baseline="0" dirty="0">
                <a:latin typeface="Arial" panose="020B0604020202020204" pitchFamily="34" charset="0"/>
              </a:rPr>
              <a:t>Often, the interviewer simply prepares a checklist, sometimes with suitable prompts such as ‘Tell me about the first things you do when you get into the office in the morning’. </a:t>
            </a:r>
          </a:p>
          <a:p>
            <a:r>
              <a:rPr lang="en-US" sz="2400" b="0" i="0" u="none" strike="noStrike" baseline="0" dirty="0">
                <a:latin typeface="Arial" panose="020B0604020202020204" pitchFamily="34" charset="0"/>
              </a:rPr>
              <a:t>Clearly, this free-form approach is more demanding for the interviewer, but the data obtained does generally repay the effort.</a:t>
            </a:r>
          </a:p>
        </p:txBody>
      </p:sp>
    </p:spTree>
    <p:extLst>
      <p:ext uri="{BB962C8B-B14F-4D97-AF65-F5344CB8AC3E}">
        <p14:creationId xmlns:p14="http://schemas.microsoft.com/office/powerpoint/2010/main" val="239311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630238"/>
          </a:xfrm>
        </p:spPr>
        <p:txBody>
          <a:bodyPr/>
          <a:lstStyle/>
          <a:p>
            <a:r>
              <a:rPr lang="en-US" b="1" i="0" u="none" strike="noStrike" kern="1400" baseline="0" dirty="0">
                <a:latin typeface="Arial" panose="020B0604020202020204" pitchFamily="34" charset="0"/>
              </a:rPr>
              <a:t>Semi-structured interviews (2 of 2)</a:t>
            </a:r>
          </a:p>
        </p:txBody>
      </p:sp>
      <p:sp>
        <p:nvSpPr>
          <p:cNvPr id="3" name="Text Placeholder 2"/>
          <p:cNvSpPr>
            <a:spLocks noGrp="1"/>
          </p:cNvSpPr>
          <p:nvPr>
            <p:ph type="body" idx="4294967295"/>
          </p:nvPr>
        </p:nvSpPr>
        <p:spPr>
          <a:xfrm>
            <a:off x="679454" y="1479555"/>
            <a:ext cx="4865688" cy="4535487"/>
          </a:xfrm>
        </p:spPr>
        <p:txBody>
          <a:bodyPr>
            <a:noAutofit/>
          </a:bodyPr>
          <a:lstStyle/>
          <a:p>
            <a:r>
              <a:rPr lang="en-US" sz="1600" b="0" i="0" u="none" strike="noStrike" baseline="0" dirty="0">
                <a:latin typeface="Arial" panose="020B0604020202020204" pitchFamily="34" charset="0"/>
              </a:rPr>
              <a:t>An example of such an interview is shown in Figure 7.3 with some annotations about interviewing technique. </a:t>
            </a:r>
          </a:p>
          <a:p>
            <a:r>
              <a:rPr lang="en-US" sz="1600" b="0" i="0" u="none" strike="noStrike" baseline="0" dirty="0">
                <a:latin typeface="Arial" panose="020B0604020202020204" pitchFamily="34" charset="0"/>
              </a:rPr>
              <a:t>The interview is designed to start at a high level then to probe at a greater level of detail. </a:t>
            </a:r>
          </a:p>
          <a:p>
            <a:r>
              <a:rPr lang="en-US" sz="1600" b="0" i="0" u="none" strike="noStrike" baseline="0" dirty="0">
                <a:latin typeface="Arial" panose="020B0604020202020204" pitchFamily="34" charset="0"/>
              </a:rPr>
              <a:t>The analyst’s checklist of topics to cover for this example included the type of information needed, current sources (paper or on-line) and specific examples of information needs.</a:t>
            </a:r>
          </a:p>
          <a:p>
            <a:r>
              <a:rPr lang="en-US" sz="1600" b="0" i="0" u="none" strike="noStrike" baseline="0" dirty="0">
                <a:latin typeface="Arial" panose="020B0604020202020204" pitchFamily="34" charset="0"/>
              </a:rPr>
              <a:t>Completely unstructured interviews are sometimes used where it is particularly important to minimize designers’ preconceptions, or where very little background information is available beforehand. </a:t>
            </a:r>
          </a:p>
          <a:p>
            <a:r>
              <a:rPr lang="en-US" sz="1600" b="0" i="0" u="none" strike="noStrike" baseline="0" dirty="0">
                <a:latin typeface="Arial" panose="020B0604020202020204" pitchFamily="34" charset="0"/>
              </a:rPr>
              <a:t>As the term suggests, there are no preset questions or topics beyond the general subject of the project in question.</a:t>
            </a:r>
          </a:p>
        </p:txBody>
      </p:sp>
      <p:pic>
        <p:nvPicPr>
          <p:cNvPr id="4" name="Picture 3"/>
          <p:cNvPicPr>
            <a:picLocks noChangeAspect="1"/>
          </p:cNvPicPr>
          <p:nvPr/>
        </p:nvPicPr>
        <p:blipFill>
          <a:blip r:embed="rId3"/>
          <a:stretch>
            <a:fillRect/>
          </a:stretch>
        </p:blipFill>
        <p:spPr>
          <a:xfrm>
            <a:off x="5425635" y="2320554"/>
            <a:ext cx="3544143" cy="2140795"/>
          </a:xfrm>
          <a:prstGeom prst="rect">
            <a:avLst/>
          </a:prstGeom>
        </p:spPr>
      </p:pic>
    </p:spTree>
    <p:extLst>
      <p:ext uri="{BB962C8B-B14F-4D97-AF65-F5344CB8AC3E}">
        <p14:creationId xmlns:p14="http://schemas.microsoft.com/office/powerpoint/2010/main" val="2015228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55"/>
            <a:ext cx="7886700" cy="670136"/>
          </a:xfrm>
        </p:spPr>
        <p:txBody>
          <a:bodyPr/>
          <a:lstStyle/>
          <a:p>
            <a:r>
              <a:rPr lang="en-US" b="1" i="0" u="none" strike="noStrike" kern="1400" baseline="0" dirty="0">
                <a:latin typeface="Arial" panose="020B0604020202020204" pitchFamily="34" charset="0"/>
              </a:rPr>
              <a:t>Contextual inquiry (1 of 2)</a:t>
            </a:r>
          </a:p>
        </p:txBody>
      </p:sp>
      <p:sp>
        <p:nvSpPr>
          <p:cNvPr id="3" name="Text Placeholder 2"/>
          <p:cNvSpPr>
            <a:spLocks noGrp="1"/>
          </p:cNvSpPr>
          <p:nvPr>
            <p:ph type="body" idx="4294967295"/>
          </p:nvPr>
        </p:nvSpPr>
        <p:spPr>
          <a:xfrm>
            <a:off x="671546" y="1443367"/>
            <a:ext cx="7886700" cy="4801858"/>
          </a:xfrm>
        </p:spPr>
        <p:txBody>
          <a:bodyPr>
            <a:noAutofit/>
          </a:bodyPr>
          <a:lstStyle/>
          <a:p>
            <a:r>
              <a:rPr lang="en-US" sz="2800" b="0" i="0" u="none" strike="noStrike" baseline="0" dirty="0">
                <a:latin typeface="Arial" panose="020B0604020202020204" pitchFamily="34" charset="0"/>
              </a:rPr>
              <a:t>Contextual inquiry (CI) is a first-stage design method by Holtzblatt and Beyer (Beyer and Holtzblatt, 1998; Holtzblatt, 2012). They observe the following: </a:t>
            </a:r>
          </a:p>
          <a:p>
            <a:pPr marL="781050" lvl="1" indent="-428625">
              <a:buFont typeface="Arial" panose="020B0604020202020204" pitchFamily="34" charset="0"/>
              <a:buChar char="‒"/>
            </a:pPr>
            <a:r>
              <a:rPr lang="en-US" sz="2400" b="0" i="0" u="none" strike="noStrike" baseline="0" dirty="0">
                <a:latin typeface="Arial" panose="020B0604020202020204" pitchFamily="34" charset="0"/>
              </a:rPr>
              <a:t>‘The core premise of CI is very simple: go where the customer works, observe the customer as he or she works and talk to the customer about the work. Do that and you can’t help but gain a better understanding of your customer’.</a:t>
            </a:r>
          </a:p>
          <a:p>
            <a:pPr marL="781050" lvl="1" indent="-428625">
              <a:buFont typeface="Arial" panose="020B0604020202020204" pitchFamily="34" charset="0"/>
              <a:buChar char="‒"/>
            </a:pPr>
            <a:r>
              <a:rPr lang="en-US" sz="2400" b="0" i="0" u="none" strike="noStrike" baseline="0" dirty="0">
                <a:latin typeface="Arial" panose="020B0604020202020204" pitchFamily="34" charset="0"/>
              </a:rPr>
              <a:t>CI brings together a number of techniques including artefact collection and observation under one unifying theme or philosophy.</a:t>
            </a:r>
          </a:p>
        </p:txBody>
      </p:sp>
    </p:spTree>
    <p:extLst>
      <p:ext uri="{BB962C8B-B14F-4D97-AF65-F5344CB8AC3E}">
        <p14:creationId xmlns:p14="http://schemas.microsoft.com/office/powerpoint/2010/main" val="1981609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8865"/>
            <a:ext cx="7886700" cy="1325563"/>
          </a:xfrm>
        </p:spPr>
        <p:txBody>
          <a:bodyPr/>
          <a:lstStyle/>
          <a:p>
            <a:r>
              <a:rPr lang="en-US" b="1" i="0" u="none" strike="noStrike" kern="1400" baseline="0" dirty="0">
                <a:latin typeface="Arial" panose="020B0604020202020204" pitchFamily="34" charset="0"/>
              </a:rPr>
              <a:t>Four guiding principles of contextual inquiry (1 of 2)</a:t>
            </a:r>
          </a:p>
        </p:txBody>
      </p:sp>
      <p:sp>
        <p:nvSpPr>
          <p:cNvPr id="3" name="Text Placeholder 2"/>
          <p:cNvSpPr>
            <a:spLocks noGrp="1"/>
          </p:cNvSpPr>
          <p:nvPr>
            <p:ph type="body" idx="4294967295"/>
          </p:nvPr>
        </p:nvSpPr>
        <p:spPr>
          <a:xfrm>
            <a:off x="671874" y="1570158"/>
            <a:ext cx="7886700" cy="4351338"/>
          </a:xfrm>
        </p:spPr>
        <p:txBody>
          <a:bodyPr>
            <a:normAutofit fontScale="77500" lnSpcReduction="20000"/>
          </a:bodyPr>
          <a:lstStyle/>
          <a:p>
            <a:pPr>
              <a:lnSpc>
                <a:spcPct val="120000"/>
              </a:lnSpc>
            </a:pPr>
            <a:r>
              <a:rPr lang="en-US" sz="2400" b="0" i="0" u="none" strike="noStrike" baseline="0" dirty="0">
                <a:latin typeface="Arial" panose="020B0604020202020204" pitchFamily="34" charset="0"/>
              </a:rPr>
              <a:t>Context. Here the advice is to go to the customer’s workplace and observe how work is actually carried out. </a:t>
            </a:r>
          </a:p>
          <a:p>
            <a:pPr marL="784225" lvl="1" indent="-428625">
              <a:lnSpc>
                <a:spcPct val="120000"/>
              </a:lnSpc>
              <a:buFont typeface="Arial" panose="020B0604020202020204" pitchFamily="34" charset="0"/>
              <a:buChar char="‒"/>
            </a:pPr>
            <a:r>
              <a:rPr lang="en-US" sz="2000" b="0" i="0" u="none" strike="noStrike" baseline="0" dirty="0">
                <a:latin typeface="Arial" panose="020B0604020202020204" pitchFamily="34" charset="0"/>
              </a:rPr>
              <a:t>This allows the designer to experience the rich everyday detail of work. It is best to focus on concrete data and tasks (i.e. user stories) rather than generalized abstraction.</a:t>
            </a:r>
          </a:p>
          <a:p>
            <a:pPr>
              <a:lnSpc>
                <a:spcPct val="120000"/>
              </a:lnSpc>
            </a:pPr>
            <a:r>
              <a:rPr lang="en-US" sz="2400" b="0" i="0" u="none" strike="noStrike" baseline="0" dirty="0">
                <a:latin typeface="Arial" panose="020B0604020202020204" pitchFamily="34" charset="0"/>
              </a:rPr>
              <a:t>Partnership. One of the core premises of CI – and of its Scandinavian ancestors – is that analysts and designers and customers are expert in their different fields. </a:t>
            </a:r>
          </a:p>
          <a:p>
            <a:pPr marL="788988" lvl="1" indent="-436563">
              <a:lnSpc>
                <a:spcPct val="120000"/>
              </a:lnSpc>
              <a:buFont typeface="Arial" panose="020B0604020202020204" pitchFamily="34" charset="0"/>
              <a:buChar char="‒"/>
            </a:pPr>
            <a:r>
              <a:rPr lang="en-US" sz="2000" b="0" i="0" u="none" strike="noStrike" baseline="0" dirty="0">
                <a:latin typeface="Arial" panose="020B0604020202020204" pitchFamily="34" charset="0"/>
              </a:rPr>
              <a:t>The designer should be looking for patterns and structure in the work while the customer contributes her knowledge of how the work really gets done. </a:t>
            </a:r>
          </a:p>
          <a:p>
            <a:pPr marL="788988" lvl="1" indent="-436563">
              <a:lnSpc>
                <a:spcPct val="120000"/>
              </a:lnSpc>
              <a:buFont typeface="Arial" panose="020B0604020202020204" pitchFamily="34" charset="0"/>
              <a:buChar char="‒"/>
            </a:pPr>
            <a:r>
              <a:rPr lang="en-US" sz="2000" b="0" i="0" u="none" strike="noStrike" baseline="0" dirty="0">
                <a:latin typeface="Arial" panose="020B0604020202020204" pitchFamily="34" charset="0"/>
              </a:rPr>
              <a:t>As redesign ideas occur, they can also be discussed. </a:t>
            </a:r>
          </a:p>
          <a:p>
            <a:pPr marL="788988" lvl="1" indent="-436563">
              <a:lnSpc>
                <a:spcPct val="120000"/>
              </a:lnSpc>
              <a:buFont typeface="Arial" panose="020B0604020202020204" pitchFamily="34" charset="0"/>
              <a:buChar char="‒"/>
            </a:pPr>
            <a:r>
              <a:rPr lang="en-US" sz="2000" b="0" i="0" u="none" strike="noStrike" baseline="0" dirty="0">
                <a:latin typeface="Arial" panose="020B0604020202020204" pitchFamily="34" charset="0"/>
              </a:rPr>
              <a:t>Thus customers can genuinely influence the designer’s interpretations of the work and design ideas based upon it. </a:t>
            </a:r>
          </a:p>
          <a:p>
            <a:pPr marL="788988" lvl="1" indent="-436563">
              <a:lnSpc>
                <a:spcPct val="120000"/>
              </a:lnSpc>
              <a:buFont typeface="Arial" panose="020B0604020202020204" pitchFamily="34" charset="0"/>
              <a:buChar char="‒"/>
            </a:pPr>
            <a:r>
              <a:rPr lang="en-US" sz="2000" b="0" i="0" u="none" strike="noStrike" baseline="0" dirty="0">
                <a:latin typeface="Arial" panose="020B0604020202020204" pitchFamily="34" charset="0"/>
              </a:rPr>
              <a:t>The relationship is characterized by Beyer and Holtzblatt as the ‘master–apprentice model’. </a:t>
            </a:r>
          </a:p>
        </p:txBody>
      </p:sp>
    </p:spTree>
    <p:extLst>
      <p:ext uri="{BB962C8B-B14F-4D97-AF65-F5344CB8AC3E}">
        <p14:creationId xmlns:p14="http://schemas.microsoft.com/office/powerpoint/2010/main" val="66178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7825"/>
            <a:ext cx="7886700" cy="1128714"/>
          </a:xfrm>
        </p:spPr>
        <p:txBody>
          <a:bodyPr/>
          <a:lstStyle/>
          <a:p>
            <a:r>
              <a:rPr lang="en-US" b="1" i="0" u="none" strike="noStrike" kern="1400" baseline="0" dirty="0">
                <a:latin typeface="Arial" panose="020B0604020202020204" pitchFamily="34" charset="0"/>
              </a:rPr>
              <a:t>Four guiding principles of contextual inquiry (2 of 2)</a:t>
            </a:r>
            <a:r>
              <a:rPr lang="en-US"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6750" y="1573214"/>
            <a:ext cx="7886700" cy="4351338"/>
          </a:xfrm>
        </p:spPr>
        <p:txBody>
          <a:bodyPr>
            <a:normAutofit fontScale="47500" lnSpcReduction="20000"/>
          </a:bodyPr>
          <a:lstStyle/>
          <a:p>
            <a:pPr>
              <a:lnSpc>
                <a:spcPct val="120000"/>
              </a:lnSpc>
            </a:pPr>
            <a:r>
              <a:rPr lang="en-US" sz="4400" b="0" i="0" u="none" strike="noStrike" baseline="0" dirty="0">
                <a:latin typeface="Arial" panose="020B0604020202020204" pitchFamily="34" charset="0"/>
              </a:rPr>
              <a:t>Interpretation. It is not enough simply to observe and document: the designer must interpret workplace data so that it is properly understood. </a:t>
            </a:r>
          </a:p>
          <a:p>
            <a:pPr marL="790575" lvl="1" indent="-433388">
              <a:lnSpc>
                <a:spcPct val="120000"/>
              </a:lnSpc>
              <a:buFont typeface="Arial" panose="020B0604020202020204" pitchFamily="34" charset="0"/>
              <a:buChar char="‒"/>
            </a:pPr>
            <a:r>
              <a:rPr lang="en-US" sz="3600" b="0" i="0" u="none" strike="noStrike" baseline="0" dirty="0">
                <a:latin typeface="Arial" panose="020B0604020202020204" pitchFamily="34" charset="0"/>
              </a:rPr>
              <a:t>The designer abstracts from the stories, producing a more conceptual interpretation and should reflect his/her interpretations back to the customer and listen to the response. </a:t>
            </a:r>
          </a:p>
          <a:p>
            <a:pPr marL="790575" lvl="1" indent="-433388">
              <a:lnSpc>
                <a:spcPct val="120000"/>
              </a:lnSpc>
              <a:buFont typeface="Arial" panose="020B0604020202020204" pitchFamily="34" charset="0"/>
              <a:buChar char="‒"/>
            </a:pPr>
            <a:r>
              <a:rPr lang="en-US" sz="3600" b="0" i="0" u="none" strike="noStrike" baseline="0" dirty="0">
                <a:latin typeface="Arial" panose="020B0604020202020204" pitchFamily="34" charset="0"/>
              </a:rPr>
              <a:t>Be prepared to be wrong.</a:t>
            </a:r>
          </a:p>
          <a:p>
            <a:pPr>
              <a:lnSpc>
                <a:spcPct val="120000"/>
              </a:lnSpc>
            </a:pPr>
            <a:r>
              <a:rPr lang="en-US" sz="4400" b="0" i="0" u="none" strike="noStrike" baseline="0" dirty="0">
                <a:latin typeface="Arial" panose="020B0604020202020204" pitchFamily="34" charset="0"/>
              </a:rPr>
              <a:t>Focus. Each site visit and interview needs a focus, though concentrating on one part of the work helps see detail but at the expense of other aspects. </a:t>
            </a:r>
          </a:p>
          <a:p>
            <a:pPr marL="788988" lvl="1" indent="-428625">
              <a:lnSpc>
                <a:spcPct val="120000"/>
              </a:lnSpc>
              <a:buFont typeface="Arial" panose="020B0604020202020204" pitchFamily="34" charset="0"/>
              <a:buChar char="‒"/>
            </a:pPr>
            <a:r>
              <a:rPr lang="en-US" sz="3600" b="0" i="0" u="none" strike="noStrike" baseline="0" dirty="0">
                <a:latin typeface="Arial" panose="020B0604020202020204" pitchFamily="34" charset="0"/>
              </a:rPr>
              <a:t>Be clear about the focus and try to make neither too broad nor too narrow.</a:t>
            </a:r>
          </a:p>
        </p:txBody>
      </p:sp>
    </p:spTree>
    <p:extLst>
      <p:ext uri="{BB962C8B-B14F-4D97-AF65-F5344CB8AC3E}">
        <p14:creationId xmlns:p14="http://schemas.microsoft.com/office/powerpoint/2010/main" val="85062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630238"/>
          </a:xfrm>
        </p:spPr>
        <p:txBody>
          <a:bodyPr/>
          <a:lstStyle/>
          <a:p>
            <a:r>
              <a:rPr lang="en-US" b="1" i="0" u="none" strike="noStrike" kern="1400" baseline="0" dirty="0">
                <a:latin typeface="Arial" panose="020B0604020202020204" pitchFamily="34" charset="0"/>
              </a:rPr>
              <a:t>Contextual inquiry</a:t>
            </a:r>
            <a:r>
              <a:rPr lang="en-US" b="1" i="0" u="none" strike="noStrike" kern="1400" dirty="0">
                <a:latin typeface="Arial" panose="020B0604020202020204" pitchFamily="34" charset="0"/>
              </a:rPr>
              <a:t> (2 of 2)</a:t>
            </a:r>
            <a:endParaRPr lang="en-US"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81355" y="1482725"/>
            <a:ext cx="7886700" cy="4351338"/>
          </a:xfrm>
        </p:spPr>
        <p:txBody>
          <a:bodyPr>
            <a:noAutofit/>
          </a:bodyPr>
          <a:lstStyle/>
          <a:p>
            <a:r>
              <a:rPr lang="en-US" sz="2000" b="0" i="0" u="none" strike="noStrike" baseline="0" dirty="0">
                <a:latin typeface="Arial" panose="020B0604020202020204" pitchFamily="34" charset="0"/>
              </a:rPr>
              <a:t>The aim of contextual inquiry is for designers to get design data by immersing themselves in the lives of their users. </a:t>
            </a:r>
          </a:p>
          <a:p>
            <a:r>
              <a:rPr lang="en-US" sz="2000" b="0" i="0" u="none" strike="noStrike" baseline="0" dirty="0">
                <a:latin typeface="Arial" panose="020B0604020202020204" pitchFamily="34" charset="0"/>
              </a:rPr>
              <a:t>In-depth interviews are followed by an interpretation session typically involving 2–5 designers. </a:t>
            </a:r>
          </a:p>
          <a:p>
            <a:r>
              <a:rPr lang="en-US" sz="2000" b="0" i="0" u="none" strike="noStrike" baseline="0" dirty="0">
                <a:latin typeface="Arial" panose="020B0604020202020204" pitchFamily="34" charset="0"/>
              </a:rPr>
              <a:t>From this interpretation of the data, they generate notes each of which captures one key point from the interview and is self-contained.  </a:t>
            </a:r>
          </a:p>
          <a:p>
            <a:r>
              <a:rPr lang="en-US" sz="2000" b="0" i="0" u="none" strike="noStrike" baseline="0" dirty="0">
                <a:latin typeface="Arial" panose="020B0604020202020204" pitchFamily="34" charset="0"/>
              </a:rPr>
              <a:t>These notes capture key practical issues, identity and cultural observations, activity issues, device usage, design ideas and so on. </a:t>
            </a:r>
          </a:p>
          <a:p>
            <a:r>
              <a:rPr lang="en-US" sz="2000" b="0" i="0" u="none" strike="noStrike" baseline="0" dirty="0">
                <a:latin typeface="Arial" panose="020B0604020202020204" pitchFamily="34" charset="0"/>
              </a:rPr>
              <a:t>These notes will be used later in the process of design when they generate activity diagrams.</a:t>
            </a:r>
          </a:p>
        </p:txBody>
      </p:sp>
    </p:spTree>
    <p:extLst>
      <p:ext uri="{BB962C8B-B14F-4D97-AF65-F5344CB8AC3E}">
        <p14:creationId xmlns:p14="http://schemas.microsoft.com/office/powerpoint/2010/main" val="58432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1599"/>
            <a:ext cx="7886700" cy="693262"/>
          </a:xfrm>
        </p:spPr>
        <p:txBody>
          <a:bodyPr/>
          <a:lstStyle/>
          <a:p>
            <a:r>
              <a:rPr lang="en-US" b="1" i="0" u="none" strike="noStrike" kern="1400" baseline="0" dirty="0">
                <a:latin typeface="Arial" panose="020B0604020202020204" pitchFamily="34" charset="0"/>
              </a:rPr>
              <a:t>The process of understanding</a:t>
            </a:r>
          </a:p>
        </p:txBody>
      </p:sp>
      <p:sp>
        <p:nvSpPr>
          <p:cNvPr id="3" name="Text Placeholder 2"/>
          <p:cNvSpPr>
            <a:spLocks noGrp="1"/>
          </p:cNvSpPr>
          <p:nvPr>
            <p:ph type="body" idx="4294967295"/>
          </p:nvPr>
        </p:nvSpPr>
        <p:spPr>
          <a:xfrm>
            <a:off x="673100" y="1454150"/>
            <a:ext cx="7886700" cy="4351338"/>
          </a:xfrm>
        </p:spPr>
        <p:txBody>
          <a:bodyPr>
            <a:noAutofit/>
          </a:bodyPr>
          <a:lstStyle/>
          <a:p>
            <a:r>
              <a:rPr lang="en-US" sz="2000" b="0" i="0" u="none" strike="noStrike" baseline="0" dirty="0">
                <a:latin typeface="+mn-lt"/>
              </a:rPr>
              <a:t>Before creative design can start, it is essential that the designer develops a clear and thorough understanding of the people who will be involved with the product or system, the activities that are the focus of the design, the contexts in which those activities take place and the implications for the design of technologies: ‘PACT’. </a:t>
            </a:r>
          </a:p>
          <a:p>
            <a:r>
              <a:rPr lang="en-US" sz="2000" b="0" i="0" u="none" strike="noStrike" baseline="0" dirty="0">
                <a:latin typeface="+mn-lt"/>
              </a:rPr>
              <a:t>From this understanding, designers generate the requirements for the system that is to be designed. </a:t>
            </a:r>
          </a:p>
          <a:p>
            <a:r>
              <a:rPr lang="en-US" sz="2000" b="0" i="0" u="none" strike="noStrike" baseline="0" dirty="0">
                <a:latin typeface="+mn-lt"/>
              </a:rPr>
              <a:t>However, it is rarely possible to acquire a thorough understanding of requirements until some design work has been completed and evaluated. </a:t>
            </a:r>
          </a:p>
          <a:p>
            <a:r>
              <a:rPr lang="en-US" sz="2000" b="0" i="0" u="none" strike="noStrike" baseline="0" dirty="0">
                <a:latin typeface="+mn-lt"/>
              </a:rPr>
              <a:t>Requirements work (understanding), the design process, representations of design (envisionment) and evaluation are tightly interwoven.</a:t>
            </a:r>
          </a:p>
        </p:txBody>
      </p:sp>
    </p:spTree>
    <p:extLst>
      <p:ext uri="{BB962C8B-B14F-4D97-AF65-F5344CB8AC3E}">
        <p14:creationId xmlns:p14="http://schemas.microsoft.com/office/powerpoint/2010/main" val="1857620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706438"/>
          </a:xfrm>
        </p:spPr>
        <p:txBody>
          <a:bodyPr/>
          <a:lstStyle/>
          <a:p>
            <a:r>
              <a:rPr lang="en-US" b="1" i="0" u="none" strike="noStrike" kern="1400" baseline="0" dirty="0">
                <a:latin typeface="Arial" panose="020B0604020202020204" pitchFamily="34" charset="0"/>
              </a:rPr>
              <a:t>Challenge 7.3</a:t>
            </a:r>
          </a:p>
        </p:txBody>
      </p:sp>
      <p:sp>
        <p:nvSpPr>
          <p:cNvPr id="3" name="Text Placeholder 2"/>
          <p:cNvSpPr>
            <a:spLocks noGrp="1"/>
          </p:cNvSpPr>
          <p:nvPr>
            <p:ph type="body" idx="4294967295"/>
          </p:nvPr>
        </p:nvSpPr>
        <p:spPr>
          <a:xfrm>
            <a:off x="679450" y="1454150"/>
            <a:ext cx="7886700" cy="4351338"/>
          </a:xfrm>
        </p:spPr>
        <p:txBody>
          <a:bodyPr/>
          <a:lstStyle/>
          <a:p>
            <a:r>
              <a:rPr lang="en-US" sz="2800" b="0" i="0" u="none" strike="noStrike" baseline="0" dirty="0">
                <a:latin typeface="Arial" panose="020B0604020202020204" pitchFamily="34" charset="0"/>
              </a:rPr>
              <a:t>What sort of information is likely to be missed by interviews? Why?</a:t>
            </a:r>
          </a:p>
        </p:txBody>
      </p:sp>
    </p:spTree>
    <p:extLst>
      <p:ext uri="{BB962C8B-B14F-4D97-AF65-F5344CB8AC3E}">
        <p14:creationId xmlns:p14="http://schemas.microsoft.com/office/powerpoint/2010/main" val="290380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8300"/>
            <a:ext cx="7886700" cy="1128714"/>
          </a:xfrm>
        </p:spPr>
        <p:txBody>
          <a:bodyPr>
            <a:normAutofit fontScale="90000"/>
          </a:bodyPr>
          <a:lstStyle/>
          <a:p>
            <a:r>
              <a:rPr lang="en-US" b="1" i="0" u="none" strike="noStrike" kern="1400" baseline="0" dirty="0">
                <a:latin typeface="Arial" panose="020B0604020202020204" pitchFamily="34" charset="0"/>
              </a:rPr>
              <a:t>Stories, scenarios and early prototyping in interviewing</a:t>
            </a:r>
            <a:r>
              <a:rPr lang="en-US" b="1" i="0" u="none" strike="noStrike" kern="1400" dirty="0">
                <a:latin typeface="Arial" panose="020B0604020202020204" pitchFamily="34" charset="0"/>
              </a:rPr>
              <a:t> </a:t>
            </a:r>
            <a:r>
              <a:rPr lang="en-US" b="1" i="0" u="none" strike="noStrike" kern="1400" baseline="0" dirty="0">
                <a:latin typeface="Arial" panose="020B0604020202020204" pitchFamily="34" charset="0"/>
              </a:rPr>
              <a:t>(1 of 2)</a:t>
            </a:r>
          </a:p>
        </p:txBody>
      </p:sp>
      <p:sp>
        <p:nvSpPr>
          <p:cNvPr id="3" name="Text Placeholder 2"/>
          <p:cNvSpPr>
            <a:spLocks noGrp="1"/>
          </p:cNvSpPr>
          <p:nvPr>
            <p:ph type="body" idx="4294967295"/>
          </p:nvPr>
        </p:nvSpPr>
        <p:spPr>
          <a:xfrm>
            <a:off x="671830" y="1575118"/>
            <a:ext cx="7886700" cy="4351338"/>
          </a:xfrm>
        </p:spPr>
        <p:txBody>
          <a:bodyPr>
            <a:noAutofit/>
          </a:bodyPr>
          <a:lstStyle/>
          <a:p>
            <a:r>
              <a:rPr lang="en-US" sz="1600" b="0" i="0" u="none" strike="noStrike" baseline="0" dirty="0">
                <a:latin typeface="Arial" panose="020B0604020202020204" pitchFamily="34" charset="0"/>
              </a:rPr>
              <a:t>Scenarios and stories are helpful aids to understanding activities and help avoid having people imagine (or reconstruct) situations in the abstract. </a:t>
            </a:r>
          </a:p>
          <a:p>
            <a:r>
              <a:rPr lang="en-US" sz="1600" b="0" i="0" u="none" strike="noStrike" baseline="0" dirty="0">
                <a:latin typeface="Arial" panose="020B0604020202020204" pitchFamily="34" charset="0"/>
              </a:rPr>
              <a:t>For example, people can be asked to recall a typical ‘day in the life’ or incidents when the current technology does not support what they need to do. </a:t>
            </a:r>
          </a:p>
          <a:p>
            <a:r>
              <a:rPr lang="en-US" sz="1600" b="0" i="0" u="none" strike="noStrike" baseline="0" dirty="0">
                <a:latin typeface="Arial" panose="020B0604020202020204" pitchFamily="34" charset="0"/>
              </a:rPr>
              <a:t>This will identify circumstances that the new design must take into account.</a:t>
            </a:r>
          </a:p>
          <a:p>
            <a:r>
              <a:rPr lang="en-US" sz="1600" b="0" i="0" u="none" strike="noStrike" baseline="0" dirty="0">
                <a:latin typeface="Arial" panose="020B0604020202020204" pitchFamily="34" charset="0"/>
              </a:rPr>
              <a:t>Once there is a rough idea of what the new technology might do, discussing a scenario will highlight many issues, from the naming of individual functions to the impact of changes in work practice. </a:t>
            </a:r>
          </a:p>
          <a:p>
            <a:r>
              <a:rPr lang="en-US" sz="1600" b="0" i="0" u="none" strike="noStrike" baseline="0" dirty="0">
                <a:latin typeface="Arial" panose="020B0604020202020204" pitchFamily="34" charset="0"/>
              </a:rPr>
              <a:t>Prototypes – anything from paper sketches to semi-functioning products – are very often used to embody scenarios in possible technology. </a:t>
            </a:r>
          </a:p>
          <a:p>
            <a:r>
              <a:rPr lang="en-US" sz="1600" b="0" i="0" u="none" strike="noStrike" baseline="0" dirty="0">
                <a:latin typeface="Arial" panose="020B0604020202020204" pitchFamily="34" charset="0"/>
              </a:rPr>
              <a:t>For example, in the later stages of analysis for a shared notebook for engineers, we used simple prototypes created in PowerPoint coupled with small usage scenarios. </a:t>
            </a:r>
          </a:p>
          <a:p>
            <a:r>
              <a:rPr lang="en-US" sz="1600" b="0" i="0" u="none" strike="noStrike" baseline="0" dirty="0">
                <a:latin typeface="Arial" panose="020B0604020202020204" pitchFamily="34" charset="0"/>
              </a:rPr>
              <a:t>These were projected on a screen and discussed in a small group meeting, prompting discussion about the match between our design ideas and the way the engineers currently disseminated information.</a:t>
            </a:r>
          </a:p>
        </p:txBody>
      </p:sp>
    </p:spTree>
    <p:extLst>
      <p:ext uri="{BB962C8B-B14F-4D97-AF65-F5344CB8AC3E}">
        <p14:creationId xmlns:p14="http://schemas.microsoft.com/office/powerpoint/2010/main" val="1342469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8925"/>
            <a:ext cx="7886700" cy="1325563"/>
          </a:xfrm>
        </p:spPr>
        <p:txBody>
          <a:bodyPr>
            <a:normAutofit/>
          </a:bodyPr>
          <a:lstStyle/>
          <a:p>
            <a:r>
              <a:rPr lang="en-US" b="1" i="0" u="none" strike="noStrike" kern="1400" baseline="0" dirty="0">
                <a:latin typeface="Arial" panose="020B0604020202020204" pitchFamily="34" charset="0"/>
              </a:rPr>
              <a:t>Stories, scenarios and early prototyping in interviewing (2 of 2)</a:t>
            </a:r>
          </a:p>
        </p:txBody>
      </p:sp>
      <p:sp>
        <p:nvSpPr>
          <p:cNvPr id="3" name="Text Placeholder 2"/>
          <p:cNvSpPr>
            <a:spLocks noGrp="1"/>
          </p:cNvSpPr>
          <p:nvPr>
            <p:ph type="body" idx="4294967295"/>
          </p:nvPr>
        </p:nvSpPr>
        <p:spPr>
          <a:xfrm>
            <a:off x="676275" y="1568450"/>
            <a:ext cx="7886700" cy="4351338"/>
          </a:xfrm>
        </p:spPr>
        <p:txBody>
          <a:bodyPr>
            <a:normAutofit fontScale="85000" lnSpcReduction="20000"/>
          </a:bodyPr>
          <a:lstStyle/>
          <a:p>
            <a:pPr>
              <a:lnSpc>
                <a:spcPct val="120000"/>
              </a:lnSpc>
            </a:pPr>
            <a:r>
              <a:rPr lang="en-US" sz="2800" b="0" i="0" u="none" strike="noStrike" baseline="0" dirty="0">
                <a:latin typeface="Arial" panose="020B0604020202020204" pitchFamily="34" charset="0"/>
              </a:rPr>
              <a:t>Whether or not a prototype is used, the analyst and the customer ‘walk through’ the scenario, while the analyst probes for comments, problems, possible alternatives and suggestions in general. </a:t>
            </a:r>
          </a:p>
          <a:p>
            <a:pPr>
              <a:lnSpc>
                <a:spcPct val="120000"/>
              </a:lnSpc>
            </a:pPr>
            <a:r>
              <a:rPr lang="en-US" sz="2800" b="0" i="0" u="none" strike="noStrike" baseline="0" dirty="0">
                <a:latin typeface="Arial" panose="020B0604020202020204" pitchFamily="34" charset="0"/>
              </a:rPr>
              <a:t>Depending on the outcome of the scenario/prototype walkthrough, modifications and further iterations may be desirable. </a:t>
            </a:r>
          </a:p>
          <a:p>
            <a:pPr>
              <a:lnSpc>
                <a:spcPct val="120000"/>
              </a:lnSpc>
            </a:pPr>
            <a:r>
              <a:rPr lang="en-US" sz="2800" b="0" i="0" u="none" strike="noStrike" baseline="0" dirty="0">
                <a:latin typeface="Arial" panose="020B0604020202020204" pitchFamily="34" charset="0"/>
              </a:rPr>
              <a:t>Where many new issues emerge, it may be the case that the early concepts underlying the scenario or prototype are misconceived and should be radically rethought.</a:t>
            </a:r>
          </a:p>
        </p:txBody>
      </p:sp>
    </p:spTree>
    <p:extLst>
      <p:ext uri="{BB962C8B-B14F-4D97-AF65-F5344CB8AC3E}">
        <p14:creationId xmlns:p14="http://schemas.microsoft.com/office/powerpoint/2010/main" val="142372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9413"/>
            <a:ext cx="7886700" cy="592138"/>
          </a:xfrm>
        </p:spPr>
        <p:txBody>
          <a:bodyPr/>
          <a:lstStyle/>
          <a:p>
            <a:r>
              <a:rPr lang="en-US" b="1" i="0" u="none" strike="noStrike" kern="1400" baseline="0" dirty="0">
                <a:latin typeface="Arial" panose="020B0604020202020204" pitchFamily="34" charset="0"/>
              </a:rPr>
              <a:t>Think-aloud commentaries</a:t>
            </a:r>
          </a:p>
        </p:txBody>
      </p:sp>
      <p:sp>
        <p:nvSpPr>
          <p:cNvPr id="3" name="Text Placeholder 2"/>
          <p:cNvSpPr>
            <a:spLocks noGrp="1"/>
          </p:cNvSpPr>
          <p:nvPr>
            <p:ph type="body" idx="4294967295"/>
          </p:nvPr>
        </p:nvSpPr>
        <p:spPr>
          <a:xfrm>
            <a:off x="682625" y="1476375"/>
            <a:ext cx="7886700" cy="4351338"/>
          </a:xfrm>
        </p:spPr>
        <p:txBody>
          <a:bodyPr>
            <a:noAutofit/>
          </a:bodyPr>
          <a:lstStyle/>
          <a:p>
            <a:r>
              <a:rPr lang="en-US" sz="2000" b="0" i="0" u="none" strike="noStrike" baseline="0" dirty="0">
                <a:latin typeface="Arial" panose="020B0604020202020204" pitchFamily="34" charset="0"/>
              </a:rPr>
              <a:t>When it is necessary to know a good deal of low-level detail about current technology, users can be asked to talk through the operations concerned – including their internal cognitive processes (i.e. what they are thinking about) – as they use the technology in question. </a:t>
            </a:r>
          </a:p>
          <a:p>
            <a:r>
              <a:rPr lang="en-US" sz="2000" b="0" i="0" u="none" strike="noStrike" baseline="0" dirty="0">
                <a:latin typeface="Arial" panose="020B0604020202020204" pitchFamily="34" charset="0"/>
              </a:rPr>
              <a:t>This data, properly termed a ‘verbal protocol’ (Ericsson and Simon, 1985), can provide helpful indications of current problems. </a:t>
            </a:r>
          </a:p>
          <a:p>
            <a:r>
              <a:rPr lang="en-US" sz="2000" b="0" i="0" u="none" strike="noStrike" baseline="0" dirty="0">
                <a:latin typeface="Arial" panose="020B0604020202020204" pitchFamily="34" charset="0"/>
              </a:rPr>
              <a:t>It is important to remember, however, that by imposing the requirement to generate a commentary, you are interfering with the very process you are attempting to study. </a:t>
            </a:r>
          </a:p>
          <a:p>
            <a:r>
              <a:rPr lang="en-US" sz="2000" b="0" i="0" u="none" strike="noStrike" baseline="0" dirty="0">
                <a:latin typeface="Arial" panose="020B0604020202020204" pitchFamily="34" charset="0"/>
              </a:rPr>
              <a:t>Further, not all cognitive processes can be accessed by the conscious mind.</a:t>
            </a:r>
          </a:p>
        </p:txBody>
      </p:sp>
    </p:spTree>
    <p:extLst>
      <p:ext uri="{BB962C8B-B14F-4D97-AF65-F5344CB8AC3E}">
        <p14:creationId xmlns:p14="http://schemas.microsoft.com/office/powerpoint/2010/main" val="1279330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87388"/>
          </a:xfrm>
        </p:spPr>
        <p:txBody>
          <a:bodyPr/>
          <a:lstStyle/>
          <a:p>
            <a:r>
              <a:rPr lang="en-US" b="1" i="0" u="none" strike="noStrike" kern="1400" baseline="0" dirty="0">
                <a:latin typeface="Arial" panose="020B0604020202020204" pitchFamily="34" charset="0"/>
              </a:rPr>
              <a:t>Preparation for interviewing</a:t>
            </a:r>
          </a:p>
        </p:txBody>
      </p:sp>
      <p:sp>
        <p:nvSpPr>
          <p:cNvPr id="3" name="Text Placeholder 2"/>
          <p:cNvSpPr>
            <a:spLocks noGrp="1"/>
          </p:cNvSpPr>
          <p:nvPr>
            <p:ph type="body" idx="4294967295"/>
          </p:nvPr>
        </p:nvSpPr>
        <p:spPr>
          <a:xfrm>
            <a:off x="673100" y="1479550"/>
            <a:ext cx="7886700" cy="4921250"/>
          </a:xfrm>
        </p:spPr>
        <p:txBody>
          <a:bodyPr>
            <a:noAutofit/>
          </a:bodyPr>
          <a:lstStyle/>
          <a:p>
            <a:r>
              <a:rPr lang="en-US" sz="1600" b="0" i="0" u="none" strike="noStrike" baseline="0" dirty="0">
                <a:latin typeface="Arial" panose="020B0604020202020204" pitchFamily="34" charset="0"/>
              </a:rPr>
              <a:t>First of all, you will have to decide who to interview and what you hope to get from the interview that will contribute to your understanding. </a:t>
            </a:r>
          </a:p>
          <a:p>
            <a:r>
              <a:rPr lang="en-US" sz="1600" b="0" i="0" u="none" strike="noStrike" baseline="0" dirty="0">
                <a:latin typeface="Arial" panose="020B0604020202020204" pitchFamily="34" charset="0"/>
              </a:rPr>
              <a:t>You will need to determine that you can get access to the people you want to talk to. </a:t>
            </a:r>
          </a:p>
          <a:p>
            <a:r>
              <a:rPr lang="en-US" sz="1600" b="0" i="0" u="none" strike="noStrike" baseline="0" dirty="0">
                <a:latin typeface="Arial" panose="020B0604020202020204" pitchFamily="34" charset="0"/>
              </a:rPr>
              <a:t>Consider bringing along some stimuli for the interview to help people envision what you are trying to understand. </a:t>
            </a:r>
          </a:p>
          <a:p>
            <a:r>
              <a:rPr lang="en-US" sz="1600" b="0" i="0" u="none" strike="noStrike" baseline="0" dirty="0">
                <a:latin typeface="Arial" panose="020B0604020202020204" pitchFamily="34" charset="0"/>
              </a:rPr>
              <a:t>Prepare a research brief. </a:t>
            </a:r>
          </a:p>
          <a:p>
            <a:r>
              <a:rPr lang="en-US" sz="1600" b="0" i="0" u="none" strike="noStrike" baseline="0" dirty="0">
                <a:latin typeface="Arial" panose="020B0604020202020204" pitchFamily="34" charset="0"/>
              </a:rPr>
              <a:t>Get to know the background to the project and any organizations involved. </a:t>
            </a:r>
          </a:p>
          <a:p>
            <a:r>
              <a:rPr lang="en-US" sz="1600" b="0" i="0" u="none" strike="noStrike" baseline="0" dirty="0">
                <a:latin typeface="Arial" panose="020B0604020202020204" pitchFamily="34" charset="0"/>
              </a:rPr>
              <a:t>Be clear about what you want to find out and whether a structured, semi-structured or unstructured interview will be most effective. </a:t>
            </a:r>
          </a:p>
          <a:p>
            <a:r>
              <a:rPr lang="en-US" sz="1600" b="0" i="0" u="none" strike="noStrike" baseline="0" dirty="0">
                <a:latin typeface="Arial" panose="020B0604020202020204" pitchFamily="34" charset="0"/>
              </a:rPr>
              <a:t>Decide whether to interview people individually or in groups. (See Section 7.7 on working with groups.) </a:t>
            </a:r>
          </a:p>
          <a:p>
            <a:r>
              <a:rPr lang="en-US" sz="1600" b="0" i="0" u="none" strike="noStrike" baseline="0" dirty="0">
                <a:latin typeface="Arial" panose="020B0604020202020204" pitchFamily="34" charset="0"/>
              </a:rPr>
              <a:t>Get to know the context for the interview. </a:t>
            </a:r>
          </a:p>
          <a:p>
            <a:r>
              <a:rPr lang="en-US" sz="1600" b="0" i="0" u="none" strike="noStrike" baseline="0" dirty="0">
                <a:latin typeface="Arial" panose="020B0604020202020204" pitchFamily="34" charset="0"/>
              </a:rPr>
              <a:t>For work activities, background research might include studying company reports, brochures, websites and organization charts or scanning through software manuals and promotional materials. </a:t>
            </a:r>
          </a:p>
          <a:p>
            <a:r>
              <a:rPr lang="en-US" sz="1600" b="0" i="0" u="none" strike="noStrike" baseline="0" dirty="0">
                <a:latin typeface="Arial" panose="020B0604020202020204" pitchFamily="34" charset="0"/>
              </a:rPr>
              <a:t>For other activities, general research on the internet will help understand the characteristics of the domain and the activities that people are involved in.</a:t>
            </a:r>
          </a:p>
        </p:txBody>
      </p:sp>
    </p:spTree>
    <p:extLst>
      <p:ext uri="{BB962C8B-B14F-4D97-AF65-F5344CB8AC3E}">
        <p14:creationId xmlns:p14="http://schemas.microsoft.com/office/powerpoint/2010/main" val="110112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3661"/>
            <a:ext cx="7886700" cy="601124"/>
          </a:xfrm>
        </p:spPr>
        <p:txBody>
          <a:bodyPr/>
          <a:lstStyle/>
          <a:p>
            <a:r>
              <a:rPr lang="en-US" b="1" i="0" u="none" strike="noStrike" kern="1400" baseline="0" dirty="0">
                <a:latin typeface="Arial" panose="020B0604020202020204" pitchFamily="34" charset="0"/>
              </a:rPr>
              <a:t>Keeping track of the interview</a:t>
            </a:r>
          </a:p>
        </p:txBody>
      </p:sp>
      <p:sp>
        <p:nvSpPr>
          <p:cNvPr id="3" name="Text Placeholder 2"/>
          <p:cNvSpPr>
            <a:spLocks noGrp="1"/>
          </p:cNvSpPr>
          <p:nvPr>
            <p:ph type="body" idx="4294967295"/>
          </p:nvPr>
        </p:nvSpPr>
        <p:spPr>
          <a:xfrm>
            <a:off x="669865" y="1482845"/>
            <a:ext cx="8078848" cy="4351338"/>
          </a:xfrm>
        </p:spPr>
        <p:txBody>
          <a:bodyPr>
            <a:noAutofit/>
          </a:bodyPr>
          <a:lstStyle/>
          <a:p>
            <a:r>
              <a:rPr lang="en-US" sz="1600" b="0" i="0" u="none" strike="noStrike" baseline="0" dirty="0">
                <a:latin typeface="Arial" panose="020B0604020202020204" pitchFamily="34" charset="0"/>
              </a:rPr>
              <a:t>Interviewing is hard work and more effective if carried out by a pair of interviewers. </a:t>
            </a:r>
          </a:p>
          <a:p>
            <a:r>
              <a:rPr lang="en-US" sz="1600" b="0" i="0" u="none" strike="noStrike" baseline="0" dirty="0">
                <a:latin typeface="Arial" panose="020B0604020202020204" pitchFamily="34" charset="0"/>
              </a:rPr>
              <a:t>One person can take the lead while the other makes notes. </a:t>
            </a:r>
          </a:p>
          <a:p>
            <a:r>
              <a:rPr lang="en-US" sz="1600" b="0" i="0" u="none" strike="noStrike" baseline="0" dirty="0">
                <a:latin typeface="Arial" panose="020B0604020202020204" pitchFamily="34" charset="0"/>
              </a:rPr>
              <a:t>Of course, the note-taking burden is relieved if the interview is audio- or video-recorded. </a:t>
            </a:r>
          </a:p>
          <a:p>
            <a:r>
              <a:rPr lang="en-US" sz="1600" b="0" i="0" u="none" strike="noStrike" baseline="0" dirty="0">
                <a:latin typeface="Arial" panose="020B0604020202020204" pitchFamily="34" charset="0"/>
              </a:rPr>
              <a:t>In this case, make sure you check the equipment before each session and periodically during the interview. </a:t>
            </a:r>
          </a:p>
          <a:p>
            <a:r>
              <a:rPr lang="en-US" sz="1600" b="0" i="0" u="none" strike="noStrike" baseline="0" dirty="0">
                <a:latin typeface="Arial" panose="020B0604020202020204" pitchFamily="34" charset="0"/>
              </a:rPr>
              <a:t>Even when the interview is recorded, notes are still useful and will help find key points. </a:t>
            </a:r>
          </a:p>
          <a:p>
            <a:r>
              <a:rPr lang="en-US" sz="1600" b="0" i="0" u="none" strike="noStrike" baseline="0" dirty="0">
                <a:latin typeface="Arial" panose="020B0604020202020204" pitchFamily="34" charset="0"/>
              </a:rPr>
              <a:t>Interviews can be transcribed and used as the basis of a grounded theory analysis (see Section 7.8). </a:t>
            </a:r>
          </a:p>
          <a:p>
            <a:r>
              <a:rPr lang="en-US" sz="1600" b="0" i="0" u="none" strike="noStrike" baseline="0" dirty="0">
                <a:latin typeface="Arial" panose="020B0604020202020204" pitchFamily="34" charset="0"/>
              </a:rPr>
              <a:t>However, this is a time-consuming form of analysis and often just watching a video or listening to the audio of an interview is sufficient. </a:t>
            </a:r>
          </a:p>
          <a:p>
            <a:r>
              <a:rPr lang="en-US" sz="1600" b="0" i="0" u="none" strike="noStrike" baseline="0" dirty="0">
                <a:latin typeface="Arial" panose="020B0604020202020204" pitchFamily="34" charset="0"/>
              </a:rPr>
              <a:t>Keep the interview on time. </a:t>
            </a:r>
          </a:p>
          <a:p>
            <a:r>
              <a:rPr lang="en-US" sz="1600" b="0" i="0" u="none" strike="noStrike" baseline="0" dirty="0">
                <a:latin typeface="Arial" panose="020B0604020202020204" pitchFamily="34" charset="0"/>
              </a:rPr>
              <a:t>Know what you want to understand and ensure that you cover all that you need to.</a:t>
            </a:r>
          </a:p>
        </p:txBody>
      </p:sp>
    </p:spTree>
    <p:extLst>
      <p:ext uri="{BB962C8B-B14F-4D97-AF65-F5344CB8AC3E}">
        <p14:creationId xmlns:p14="http://schemas.microsoft.com/office/powerpoint/2010/main" val="1664027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1905"/>
            <a:ext cx="7886700" cy="687388"/>
          </a:xfrm>
        </p:spPr>
        <p:txBody>
          <a:bodyPr/>
          <a:lstStyle/>
          <a:p>
            <a:r>
              <a:rPr lang="en-US" b="1" i="0" u="none" strike="noStrike" kern="1400" baseline="0" dirty="0">
                <a:latin typeface="Arial" panose="020B0604020202020204" pitchFamily="34" charset="0"/>
              </a:rPr>
              <a:t>Structuring the interview</a:t>
            </a:r>
          </a:p>
        </p:txBody>
      </p:sp>
      <p:sp>
        <p:nvSpPr>
          <p:cNvPr id="3" name="Text Placeholder 2"/>
          <p:cNvSpPr>
            <a:spLocks noGrp="1"/>
          </p:cNvSpPr>
          <p:nvPr>
            <p:ph type="body" idx="4294967295"/>
          </p:nvPr>
        </p:nvSpPr>
        <p:spPr>
          <a:xfrm>
            <a:off x="671780" y="1468346"/>
            <a:ext cx="7886700" cy="4644187"/>
          </a:xfrm>
        </p:spPr>
        <p:txBody>
          <a:bodyPr>
            <a:noAutofit/>
          </a:bodyPr>
          <a:lstStyle/>
          <a:p>
            <a:r>
              <a:rPr lang="en-US" sz="1600" b="0" i="0" u="none" strike="noStrike" baseline="0" dirty="0">
                <a:latin typeface="Arial" panose="020B0604020202020204" pitchFamily="34" charset="0"/>
              </a:rPr>
              <a:t>Many interviews (unless completely structured interviews such as surveys) will use a mixture of open and closed questions. </a:t>
            </a:r>
          </a:p>
          <a:p>
            <a:r>
              <a:rPr lang="en-US" sz="1600" b="0" i="0" u="none" strike="noStrike" baseline="0" dirty="0">
                <a:latin typeface="Arial" panose="020B0604020202020204" pitchFamily="34" charset="0"/>
              </a:rPr>
              <a:t>Begin with some general questions to help settle the interviewee down. </a:t>
            </a:r>
          </a:p>
          <a:p>
            <a:r>
              <a:rPr lang="en-US" sz="1600" b="0" i="0" u="none" strike="noStrike" baseline="0" dirty="0">
                <a:latin typeface="Arial" panose="020B0604020202020204" pitchFamily="34" charset="0"/>
              </a:rPr>
              <a:t>Beware of using too much jargon and ask your interviewee to explain any jargon or acronyms that they use. </a:t>
            </a:r>
          </a:p>
          <a:p>
            <a:r>
              <a:rPr lang="en-US" sz="1600" b="0" i="0" u="none" strike="noStrike" baseline="0" dirty="0">
                <a:latin typeface="Arial" panose="020B0604020202020204" pitchFamily="34" charset="0"/>
              </a:rPr>
              <a:t>Do not be afraid of appearing foolish. </a:t>
            </a:r>
          </a:p>
          <a:p>
            <a:r>
              <a:rPr lang="en-US" sz="1600" b="0" i="0" u="none" strike="noStrike" baseline="0" dirty="0">
                <a:latin typeface="Arial" panose="020B0604020202020204" pitchFamily="34" charset="0"/>
              </a:rPr>
              <a:t>If you have done your preparation, people should be willing to explain the detail to you. </a:t>
            </a:r>
          </a:p>
          <a:p>
            <a:r>
              <a:rPr lang="en-US" sz="1600" b="0" i="0" u="none" strike="noStrike" baseline="0" dirty="0">
                <a:latin typeface="Arial" panose="020B0604020202020204" pitchFamily="34" charset="0"/>
              </a:rPr>
              <a:t>Ask the interviewee to tell stories about their activities. </a:t>
            </a:r>
          </a:p>
          <a:p>
            <a:r>
              <a:rPr lang="en-US" sz="1600" b="0" i="0" u="none" strike="noStrike" baseline="0" dirty="0">
                <a:latin typeface="Arial" panose="020B0604020202020204" pitchFamily="34" charset="0"/>
              </a:rPr>
              <a:t>As listeners, designers are looking for any problems that people are currently experiencing (the pain) and scope for improvements or endorsements of early design ideas (the gain). </a:t>
            </a:r>
          </a:p>
          <a:p>
            <a:r>
              <a:rPr lang="en-US" sz="1600" b="0" i="0" u="none" strike="noStrike" baseline="0" dirty="0">
                <a:latin typeface="Arial" panose="020B0604020202020204" pitchFamily="34" charset="0"/>
              </a:rPr>
              <a:t>As storytellers, people will provide details that may seem irrelevant but will often contain valuable context that designers need to understand. </a:t>
            </a:r>
          </a:p>
          <a:p>
            <a:r>
              <a:rPr lang="en-US" sz="1600" b="0" i="0" u="none" strike="noStrike" baseline="0" dirty="0">
                <a:latin typeface="Arial" panose="020B0604020202020204" pitchFamily="34" charset="0"/>
              </a:rPr>
              <a:t>Make sure that you round off the interview by asking if you have missed anything important and close the session leaving the way open for further discussions and clarifications.</a:t>
            </a:r>
          </a:p>
        </p:txBody>
      </p:sp>
    </p:spTree>
    <p:extLst>
      <p:ext uri="{BB962C8B-B14F-4D97-AF65-F5344CB8AC3E}">
        <p14:creationId xmlns:p14="http://schemas.microsoft.com/office/powerpoint/2010/main" val="62262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52"/>
            <a:ext cx="7886700" cy="670136"/>
          </a:xfrm>
        </p:spPr>
        <p:txBody>
          <a:bodyPr/>
          <a:lstStyle/>
          <a:p>
            <a:r>
              <a:rPr lang="en-US" b="1" i="0" u="none" strike="noStrike" kern="1400" baseline="0" dirty="0">
                <a:latin typeface="Arial" panose="020B0604020202020204" pitchFamily="34" charset="0"/>
              </a:rPr>
              <a:t>Reflection and exploration</a:t>
            </a:r>
          </a:p>
        </p:txBody>
      </p:sp>
      <p:sp>
        <p:nvSpPr>
          <p:cNvPr id="3" name="Text Placeholder 2"/>
          <p:cNvSpPr>
            <a:spLocks noGrp="1"/>
          </p:cNvSpPr>
          <p:nvPr>
            <p:ph type="body" idx="4294967295"/>
          </p:nvPr>
        </p:nvSpPr>
        <p:spPr>
          <a:xfrm>
            <a:off x="663154" y="1449298"/>
            <a:ext cx="7886700" cy="4351338"/>
          </a:xfrm>
        </p:spPr>
        <p:txBody>
          <a:bodyPr/>
          <a:lstStyle/>
          <a:p>
            <a:r>
              <a:rPr lang="en-US" sz="2800" b="0" i="0" u="none" strike="noStrike" baseline="0" dirty="0">
                <a:latin typeface="Arial" panose="020B0604020202020204" pitchFamily="34" charset="0"/>
              </a:rPr>
              <a:t>Reflecting back during the interview helps confirm that you have understood what has been said. </a:t>
            </a:r>
          </a:p>
          <a:p>
            <a:r>
              <a:rPr lang="en-US" sz="2800" b="0" i="0" u="none" strike="noStrike" baseline="0" dirty="0">
                <a:latin typeface="Arial" panose="020B0604020202020204" pitchFamily="34" charset="0"/>
              </a:rPr>
              <a:t>It is often a good idea to have the interviewee review a summary of the interview that you can email after you have written it up. </a:t>
            </a:r>
          </a:p>
          <a:p>
            <a:r>
              <a:rPr lang="en-US" sz="2800" b="0" i="0" u="none" strike="noStrike" baseline="0" dirty="0">
                <a:latin typeface="Arial" panose="020B0604020202020204" pitchFamily="34" charset="0"/>
              </a:rPr>
              <a:t>You should also look over the notes of the interview yourself to identify any points that need clarification.</a:t>
            </a:r>
          </a:p>
        </p:txBody>
      </p:sp>
    </p:spTree>
    <p:extLst>
      <p:ext uri="{BB962C8B-B14F-4D97-AF65-F5344CB8AC3E}">
        <p14:creationId xmlns:p14="http://schemas.microsoft.com/office/powerpoint/2010/main" val="189910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1201738"/>
          </a:xfrm>
        </p:spPr>
        <p:txBody>
          <a:bodyPr/>
          <a:lstStyle/>
          <a:p>
            <a:r>
              <a:rPr lang="en-US" b="1" i="0" u="none" strike="noStrike" kern="1400" baseline="0" dirty="0">
                <a:latin typeface="Arial" panose="020B0604020202020204" pitchFamily="34" charset="0"/>
              </a:rPr>
              <a:t>General-purpose exploratory questions</a:t>
            </a:r>
          </a:p>
        </p:txBody>
      </p:sp>
      <p:sp>
        <p:nvSpPr>
          <p:cNvPr id="3" name="Text Placeholder 2"/>
          <p:cNvSpPr>
            <a:spLocks noGrp="1"/>
          </p:cNvSpPr>
          <p:nvPr>
            <p:ph type="body" idx="4294967295"/>
          </p:nvPr>
        </p:nvSpPr>
        <p:spPr>
          <a:xfrm>
            <a:off x="676275" y="1571626"/>
            <a:ext cx="7886700" cy="4351338"/>
          </a:xfrm>
        </p:spPr>
        <p:txBody>
          <a:bodyPr/>
          <a:lstStyle/>
          <a:p>
            <a:r>
              <a:rPr lang="en-US" sz="2400" b="0" i="0" u="none" strike="noStrike" baseline="0" dirty="0">
                <a:latin typeface="Arial" panose="020B0604020202020204" pitchFamily="34" charset="0"/>
              </a:rPr>
              <a:t>These help the interview along, especially in the early stages or with a taciturn interviewee. Some we have found useful are as follows:</a:t>
            </a:r>
          </a:p>
          <a:p>
            <a:pPr marL="781050" lvl="1" indent="-431800">
              <a:buFont typeface="Arial" panose="020B0604020202020204" pitchFamily="34" charset="0"/>
              <a:buChar char="‒"/>
            </a:pPr>
            <a:r>
              <a:rPr lang="en-US" sz="2000" b="0" i="0" u="none" strike="noStrike" baseline="0" dirty="0">
                <a:latin typeface="Arial" panose="020B0604020202020204" pitchFamily="34" charset="0"/>
              </a:rPr>
              <a:t>‘Tell me about your typical day’.</a:t>
            </a:r>
          </a:p>
          <a:p>
            <a:pPr marL="781050" lvl="1" indent="-431800">
              <a:buFont typeface="Arial" panose="020B0604020202020204" pitchFamily="34" charset="0"/>
              <a:buChar char="‒"/>
            </a:pPr>
            <a:r>
              <a:rPr lang="en-US" sz="2000" b="0" i="0" u="none" strike="noStrike" baseline="0" dirty="0">
                <a:latin typeface="Arial" panose="020B0604020202020204" pitchFamily="34" charset="0"/>
              </a:rPr>
              <a:t>‘Tell me three good things about . . .’</a:t>
            </a:r>
          </a:p>
          <a:p>
            <a:pPr marL="781050" lvl="1" indent="-431800">
              <a:buFont typeface="Arial" panose="020B0604020202020204" pitchFamily="34" charset="0"/>
              <a:buChar char="‒"/>
            </a:pPr>
            <a:r>
              <a:rPr lang="en-US" sz="2000" b="0" i="0" u="none" strike="noStrike" baseline="0" dirty="0">
                <a:latin typeface="Arial" panose="020B0604020202020204" pitchFamily="34" charset="0"/>
              </a:rPr>
              <a:t>‘… and three bad things’.</a:t>
            </a:r>
          </a:p>
          <a:p>
            <a:pPr marL="781050" lvl="1" indent="-431800">
              <a:buFont typeface="Arial" panose="020B0604020202020204" pitchFamily="34" charset="0"/>
              <a:buChar char="‒"/>
            </a:pPr>
            <a:r>
              <a:rPr lang="en-US" sz="2000" b="0" i="0" u="none" strike="noStrike" baseline="0" dirty="0">
                <a:latin typeface="Arial" panose="020B0604020202020204" pitchFamily="34" charset="0"/>
              </a:rPr>
              <a:t>‘What if you had three wishes to make the service </a:t>
            </a:r>
            <a:r>
              <a:rPr lang="en-US" sz="2000" dirty="0">
                <a:latin typeface="Arial" panose="020B0604020202020204" pitchFamily="34" charset="0"/>
              </a:rPr>
              <a:t>better’ ?</a:t>
            </a:r>
            <a:endParaRPr lang="en-US" sz="2000" b="0" i="0" u="none" strike="noStrike" baseline="0" dirty="0">
              <a:latin typeface="Arial" panose="020B0604020202020204" pitchFamily="34" charset="0"/>
            </a:endParaRPr>
          </a:p>
          <a:p>
            <a:pPr marL="781050" lvl="1" indent="-431800">
              <a:buFont typeface="Arial" panose="020B0604020202020204" pitchFamily="34" charset="0"/>
              <a:buChar char="‒"/>
            </a:pPr>
            <a:r>
              <a:rPr lang="en-US" sz="2000" b="0" i="0" u="none" strike="noStrike" baseline="0" dirty="0">
                <a:latin typeface="Arial" panose="020B0604020202020204" pitchFamily="34" charset="0"/>
              </a:rPr>
              <a:t>‘What has gone wrong with the service recently? How did you </a:t>
            </a:r>
            <a:r>
              <a:rPr lang="en-US" sz="2000" dirty="0">
                <a:latin typeface="Arial" panose="020B0604020202020204" pitchFamily="34" charset="0"/>
              </a:rPr>
              <a:t>cope’ ?</a:t>
            </a:r>
            <a:endParaRPr lang="en-US" sz="2000" b="0" i="0" u="none" strike="noStrike" baseline="0" dirty="0">
              <a:latin typeface="Arial" panose="020B0604020202020204" pitchFamily="34" charset="0"/>
            </a:endParaRPr>
          </a:p>
          <a:p>
            <a:pPr marL="781050" lvl="1" indent="-431800">
              <a:buFont typeface="Arial" panose="020B0604020202020204" pitchFamily="34" charset="0"/>
              <a:buChar char="‒"/>
            </a:pPr>
            <a:r>
              <a:rPr lang="en-US" sz="2000" b="0" i="0" u="none" strike="noStrike" baseline="0" dirty="0">
                <a:latin typeface="Arial" panose="020B0604020202020204" pitchFamily="34" charset="0"/>
              </a:rPr>
              <a:t>‘What else should we have asked </a:t>
            </a:r>
            <a:r>
              <a:rPr lang="en-US" sz="2000" dirty="0">
                <a:latin typeface="Arial" panose="020B0604020202020204" pitchFamily="34" charset="0"/>
              </a:rPr>
              <a:t>about’ ?</a:t>
            </a:r>
            <a:endParaRPr lang="en-US" sz="2000" b="0" i="0" u="none" strike="noStrike" baseline="0" dirty="0">
              <a:latin typeface="Arial" panose="020B0604020202020204" pitchFamily="34" charset="0"/>
            </a:endParaRPr>
          </a:p>
        </p:txBody>
      </p:sp>
    </p:spTree>
    <p:extLst>
      <p:ext uri="{BB962C8B-B14F-4D97-AF65-F5344CB8AC3E}">
        <p14:creationId xmlns:p14="http://schemas.microsoft.com/office/powerpoint/2010/main" val="21378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780"/>
            <a:ext cx="7886700" cy="635630"/>
          </a:xfrm>
        </p:spPr>
        <p:txBody>
          <a:bodyPr/>
          <a:lstStyle/>
          <a:p>
            <a:r>
              <a:rPr lang="en-US" b="1" i="0" u="none" strike="noStrike" kern="1400" baseline="0" dirty="0">
                <a:latin typeface="Arial" panose="020B0604020202020204" pitchFamily="34" charset="0"/>
              </a:rPr>
              <a:t>When to stop</a:t>
            </a:r>
          </a:p>
        </p:txBody>
      </p:sp>
      <p:sp>
        <p:nvSpPr>
          <p:cNvPr id="3" name="Text Placeholder 2"/>
          <p:cNvSpPr>
            <a:spLocks noGrp="1"/>
          </p:cNvSpPr>
          <p:nvPr>
            <p:ph type="body" idx="4294967295"/>
          </p:nvPr>
        </p:nvSpPr>
        <p:spPr>
          <a:xfrm>
            <a:off x="663154" y="1448399"/>
            <a:ext cx="7886700" cy="4758726"/>
          </a:xfrm>
        </p:spPr>
        <p:txBody>
          <a:bodyPr>
            <a:noAutofit/>
          </a:bodyPr>
          <a:lstStyle/>
          <a:p>
            <a:r>
              <a:rPr lang="en-US" sz="2400" b="0" i="0" u="none" strike="noStrike" baseline="0" dirty="0">
                <a:latin typeface="Arial" panose="020B0604020202020204" pitchFamily="34" charset="0"/>
              </a:rPr>
              <a:t>Deciding when you have conducted enough interviews means balancing practical constraints against the comprehensiveness of the data you need for your research. </a:t>
            </a:r>
          </a:p>
          <a:p>
            <a:r>
              <a:rPr lang="en-US" sz="2400" b="0" i="0" u="none" strike="noStrike" baseline="0" dirty="0">
                <a:latin typeface="Arial" panose="020B0604020202020204" pitchFamily="34" charset="0"/>
              </a:rPr>
              <a:t>Certainly, all significant stakeholder groups must be covered, two or three interviewees per type of stakeholder should be enough. </a:t>
            </a:r>
          </a:p>
          <a:p>
            <a:r>
              <a:rPr lang="en-US" sz="2400" b="0" i="0" u="none" strike="noStrike" baseline="0" dirty="0">
                <a:latin typeface="Arial" panose="020B0604020202020204" pitchFamily="34" charset="0"/>
              </a:rPr>
              <a:t>There may be a need to look at different types of organization or contexts of use. </a:t>
            </a:r>
          </a:p>
          <a:p>
            <a:r>
              <a:rPr lang="en-US" sz="2400" b="0" i="0" u="none" strike="noStrike" baseline="0" dirty="0">
                <a:latin typeface="Arial" panose="020B0604020202020204" pitchFamily="34" charset="0"/>
              </a:rPr>
              <a:t>In many cases, client resources limit the process. </a:t>
            </a:r>
          </a:p>
          <a:p>
            <a:r>
              <a:rPr lang="en-US" sz="2400" b="0" i="0" u="none" strike="noStrike" baseline="0" dirty="0">
                <a:latin typeface="Arial" panose="020B0604020202020204" pitchFamily="34" charset="0"/>
              </a:rPr>
              <a:t>With unlimited resources, the general rule is to stop once no new insights are being obtained.</a:t>
            </a:r>
          </a:p>
        </p:txBody>
      </p:sp>
    </p:spTree>
    <p:extLst>
      <p:ext uri="{BB962C8B-B14F-4D97-AF65-F5344CB8AC3E}">
        <p14:creationId xmlns:p14="http://schemas.microsoft.com/office/powerpoint/2010/main" val="3532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7343"/>
            <a:ext cx="7886700" cy="649288"/>
          </a:xfrm>
        </p:spPr>
        <p:txBody>
          <a:bodyPr/>
          <a:lstStyle/>
          <a:p>
            <a:r>
              <a:rPr lang="en-US" b="1" i="0" u="none" strike="noStrike" kern="1400" baseline="0" dirty="0">
                <a:latin typeface="Arial" panose="020B0604020202020204" pitchFamily="34" charset="0"/>
              </a:rPr>
              <a:t>The focus of understanding</a:t>
            </a:r>
          </a:p>
        </p:txBody>
      </p:sp>
      <p:sp>
        <p:nvSpPr>
          <p:cNvPr id="3" name="Text Placeholder 2"/>
          <p:cNvSpPr>
            <a:spLocks noGrp="1"/>
          </p:cNvSpPr>
          <p:nvPr>
            <p:ph type="body" idx="4294967295"/>
          </p:nvPr>
        </p:nvSpPr>
        <p:spPr>
          <a:xfrm>
            <a:off x="676275" y="1455948"/>
            <a:ext cx="7886700" cy="4699000"/>
          </a:xfrm>
        </p:spPr>
        <p:txBody>
          <a:bodyPr>
            <a:noAutofit/>
          </a:bodyPr>
          <a:lstStyle/>
          <a:p>
            <a:r>
              <a:rPr lang="en-US" sz="2000" b="0" i="0" u="none" strike="noStrike" baseline="0" dirty="0">
                <a:latin typeface="Arial" panose="020B0604020202020204" pitchFamily="34" charset="0"/>
              </a:rPr>
              <a:t>The focus of the understanding process is on what people do, or might want to do, how and why they want to do things and on any problems they are having with any system currently in use. </a:t>
            </a:r>
          </a:p>
          <a:p>
            <a:r>
              <a:rPr lang="en-US" sz="2000" b="0" i="0" u="none" strike="noStrike" baseline="0" dirty="0">
                <a:latin typeface="Arial" panose="020B0604020202020204" pitchFamily="34" charset="0"/>
              </a:rPr>
              <a:t>It is also about understanding how the domain of investigation fits in with other things that people are doing. </a:t>
            </a:r>
          </a:p>
          <a:p>
            <a:r>
              <a:rPr lang="en-US" sz="2000" b="0" i="0" u="none" strike="noStrike" baseline="0" dirty="0">
                <a:latin typeface="Arial" panose="020B0604020202020204" pitchFamily="34" charset="0"/>
              </a:rPr>
              <a:t>UX designers should aim to develop technologies that make aspects of everyday life more efficient and enjoyable.</a:t>
            </a:r>
          </a:p>
          <a:p>
            <a:r>
              <a:rPr lang="en-US" sz="2000" b="0" i="0" u="none" strike="noStrike" baseline="0" dirty="0">
                <a:latin typeface="Arial" panose="020B0604020202020204" pitchFamily="34" charset="0"/>
              </a:rPr>
              <a:t>In this talk, we present the main techniques for understanding people’s activities and encapsulating this for design. </a:t>
            </a:r>
          </a:p>
          <a:p>
            <a:r>
              <a:rPr lang="en-US" sz="2000" b="0" i="0" u="none" strike="noStrike" baseline="0" dirty="0">
                <a:latin typeface="Arial" panose="020B0604020202020204" pitchFamily="34" charset="0"/>
              </a:rPr>
              <a:t>UX designers need to do research, also called user research, in order to inform their understanding of the sphere of activity (the domain) that is the focus of investigation. </a:t>
            </a:r>
          </a:p>
          <a:p>
            <a:r>
              <a:rPr lang="en-US" sz="2000" b="0" i="0" u="none" strike="noStrike" baseline="0" dirty="0">
                <a:latin typeface="Arial" panose="020B0604020202020204" pitchFamily="34" charset="0"/>
              </a:rPr>
              <a:t>In software engineering or information systems projects, this is a formal step which is usually termed ‘requirements analysis’.</a:t>
            </a:r>
          </a:p>
        </p:txBody>
      </p:sp>
    </p:spTree>
    <p:extLst>
      <p:ext uri="{BB962C8B-B14F-4D97-AF65-F5344CB8AC3E}">
        <p14:creationId xmlns:p14="http://schemas.microsoft.com/office/powerpoint/2010/main" val="912113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43075" y="165550"/>
            <a:ext cx="5657850" cy="993775"/>
          </a:xfrm>
        </p:spPr>
        <p:txBody>
          <a:bodyPr>
            <a:noAutofit/>
          </a:bodyPr>
          <a:lstStyle/>
          <a:p>
            <a:r>
              <a:rPr lang="en-US" i="0" u="none" strike="noStrike" kern="1400" baseline="0" dirty="0">
                <a:latin typeface="Arial" panose="020B0604020202020204" pitchFamily="34" charset="0"/>
              </a:rPr>
              <a:t>Oli </a:t>
            </a:r>
            <a:r>
              <a:rPr lang="en-US" i="0" u="none" strike="noStrike" kern="1400" baseline="0" dirty="0" err="1">
                <a:latin typeface="Arial" panose="020B0604020202020204" pitchFamily="34" charset="0"/>
              </a:rPr>
              <a:t>Mival’s</a:t>
            </a:r>
            <a:r>
              <a:rPr lang="en-US" i="0" u="none" strike="noStrike" kern="1400" baseline="0" dirty="0">
                <a:latin typeface="Arial" panose="020B0604020202020204" pitchFamily="34" charset="0"/>
              </a:rPr>
              <a:t> </a:t>
            </a:r>
            <a:r>
              <a:rPr lang="en-US" i="0" u="none" strike="noStrike" kern="1400" baseline="0" dirty="0" smtClean="0">
                <a:latin typeface="Arial" panose="020B0604020202020204" pitchFamily="34" charset="0"/>
              </a:rPr>
              <a:t>guide (1 of</a:t>
            </a:r>
            <a:r>
              <a:rPr lang="en-US" i="0" u="none" strike="noStrike" kern="1400" dirty="0" smtClean="0">
                <a:latin typeface="Arial" panose="020B0604020202020204" pitchFamily="34" charset="0"/>
              </a:rPr>
              <a:t> 4)</a:t>
            </a:r>
            <a:endParaRPr lang="en-US" i="0" u="none" strike="noStrike" kern="1400" baseline="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732" y="1247084"/>
            <a:ext cx="4952536" cy="4906065"/>
          </a:xfrm>
          <a:prstGeom prst="rect">
            <a:avLst/>
          </a:prstGeom>
        </p:spPr>
      </p:pic>
    </p:spTree>
    <p:extLst>
      <p:ext uri="{BB962C8B-B14F-4D97-AF65-F5344CB8AC3E}">
        <p14:creationId xmlns:p14="http://schemas.microsoft.com/office/powerpoint/2010/main" val="1052565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743075" y="165550"/>
            <a:ext cx="56578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defTabSz="914400"/>
            <a:r>
              <a:rPr lang="en-US" kern="1400" dirty="0" err="1" smtClean="0">
                <a:latin typeface="Arial" panose="020B0604020202020204" pitchFamily="34" charset="0"/>
              </a:rPr>
              <a:t>Oli</a:t>
            </a:r>
            <a:r>
              <a:rPr lang="en-US" kern="1400" dirty="0" smtClean="0">
                <a:latin typeface="Arial" panose="020B0604020202020204" pitchFamily="34" charset="0"/>
              </a:rPr>
              <a:t> </a:t>
            </a:r>
            <a:r>
              <a:rPr lang="en-US" kern="1400" dirty="0" err="1" smtClean="0">
                <a:latin typeface="Arial" panose="020B0604020202020204" pitchFamily="34" charset="0"/>
              </a:rPr>
              <a:t>Mival’s</a:t>
            </a:r>
            <a:r>
              <a:rPr lang="en-US" kern="1400" dirty="0" smtClean="0">
                <a:latin typeface="Arial" panose="020B0604020202020204" pitchFamily="34" charset="0"/>
              </a:rPr>
              <a:t> guide (2 of 4)</a:t>
            </a:r>
            <a:endParaRPr lang="en-US" kern="140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290638"/>
            <a:ext cx="4039472" cy="35034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333" y="1290638"/>
            <a:ext cx="3392241" cy="4722309"/>
          </a:xfrm>
          <a:prstGeom prst="rect">
            <a:avLst/>
          </a:prstGeom>
        </p:spPr>
      </p:pic>
    </p:spTree>
    <p:extLst>
      <p:ext uri="{BB962C8B-B14F-4D97-AF65-F5344CB8AC3E}">
        <p14:creationId xmlns:p14="http://schemas.microsoft.com/office/powerpoint/2010/main" val="639510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90379"/>
            <a:ext cx="3571299" cy="4550297"/>
          </a:xfrm>
          <a:prstGeom prst="rect">
            <a:avLst/>
          </a:prstGeom>
        </p:spPr>
      </p:pic>
      <p:sp>
        <p:nvSpPr>
          <p:cNvPr id="8" name="Title 1"/>
          <p:cNvSpPr txBox="1">
            <a:spLocks/>
          </p:cNvSpPr>
          <p:nvPr/>
        </p:nvSpPr>
        <p:spPr bwMode="auto">
          <a:xfrm>
            <a:off x="1743075" y="165550"/>
            <a:ext cx="56578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defTabSz="914400"/>
            <a:r>
              <a:rPr lang="en-US" kern="1400" dirty="0" err="1" smtClean="0">
                <a:latin typeface="Arial" panose="020B0604020202020204" pitchFamily="34" charset="0"/>
              </a:rPr>
              <a:t>Oli</a:t>
            </a:r>
            <a:r>
              <a:rPr lang="en-US" kern="1400" dirty="0" smtClean="0">
                <a:latin typeface="Arial" panose="020B0604020202020204" pitchFamily="34" charset="0"/>
              </a:rPr>
              <a:t> </a:t>
            </a:r>
            <a:r>
              <a:rPr lang="en-US" kern="1400" dirty="0" err="1" smtClean="0">
                <a:latin typeface="Arial" panose="020B0604020202020204" pitchFamily="34" charset="0"/>
              </a:rPr>
              <a:t>Mival’s</a:t>
            </a:r>
            <a:r>
              <a:rPr lang="en-US" kern="1400" dirty="0" smtClean="0">
                <a:latin typeface="Arial" panose="020B0604020202020204" pitchFamily="34" charset="0"/>
              </a:rPr>
              <a:t> guide (3 of 4)</a:t>
            </a:r>
            <a:endParaRPr lang="en-US" kern="1400" dirty="0">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574" y="1423194"/>
            <a:ext cx="4416832" cy="4517482"/>
          </a:xfrm>
          <a:prstGeom prst="rect">
            <a:avLst/>
          </a:prstGeom>
        </p:spPr>
      </p:pic>
    </p:spTree>
    <p:extLst>
      <p:ext uri="{BB962C8B-B14F-4D97-AF65-F5344CB8AC3E}">
        <p14:creationId xmlns:p14="http://schemas.microsoft.com/office/powerpoint/2010/main" val="2133844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743075" y="165550"/>
            <a:ext cx="56578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defTabSz="914400"/>
            <a:r>
              <a:rPr lang="en-US" kern="1400" dirty="0" err="1" smtClean="0">
                <a:latin typeface="Arial" panose="020B0604020202020204" pitchFamily="34" charset="0"/>
              </a:rPr>
              <a:t>Oli</a:t>
            </a:r>
            <a:r>
              <a:rPr lang="en-US" kern="1400" dirty="0" smtClean="0">
                <a:latin typeface="Arial" panose="020B0604020202020204" pitchFamily="34" charset="0"/>
              </a:rPr>
              <a:t> </a:t>
            </a:r>
            <a:r>
              <a:rPr lang="en-US" kern="1400" dirty="0" err="1" smtClean="0">
                <a:latin typeface="Arial" panose="020B0604020202020204" pitchFamily="34" charset="0"/>
              </a:rPr>
              <a:t>Mival’s</a:t>
            </a:r>
            <a:r>
              <a:rPr lang="en-US" kern="1400" dirty="0" smtClean="0">
                <a:latin typeface="Arial" panose="020B0604020202020204" pitchFamily="34" charset="0"/>
              </a:rPr>
              <a:t> guide (4 of 4)</a:t>
            </a:r>
            <a:endParaRPr lang="en-US" kern="1400" dirty="0">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208" y="1113921"/>
            <a:ext cx="3955584" cy="5220204"/>
          </a:xfrm>
          <a:prstGeom prst="rect">
            <a:avLst/>
          </a:prstGeom>
        </p:spPr>
      </p:pic>
    </p:spTree>
    <p:extLst>
      <p:ext uri="{BB962C8B-B14F-4D97-AF65-F5344CB8AC3E}">
        <p14:creationId xmlns:p14="http://schemas.microsoft.com/office/powerpoint/2010/main" val="933811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59"/>
            <a:ext cx="7886700" cy="670136"/>
          </a:xfrm>
        </p:spPr>
        <p:txBody>
          <a:bodyPr/>
          <a:lstStyle/>
          <a:p>
            <a:r>
              <a:rPr lang="en-US" b="1" i="0" u="none" strike="noStrike" kern="1400" baseline="0" dirty="0">
                <a:latin typeface="Arial" panose="020B0604020202020204" pitchFamily="34" charset="0"/>
              </a:rPr>
              <a:t>Questionnaires (1 of 4)</a:t>
            </a:r>
          </a:p>
        </p:txBody>
      </p:sp>
      <p:sp>
        <p:nvSpPr>
          <p:cNvPr id="3" name="Text Placeholder 2"/>
          <p:cNvSpPr>
            <a:spLocks noGrp="1"/>
          </p:cNvSpPr>
          <p:nvPr>
            <p:ph type="body" idx="4294967295"/>
          </p:nvPr>
        </p:nvSpPr>
        <p:spPr>
          <a:xfrm>
            <a:off x="662920" y="1439774"/>
            <a:ext cx="7886700" cy="4351338"/>
          </a:xfrm>
        </p:spPr>
        <p:txBody>
          <a:bodyPr/>
          <a:lstStyle/>
          <a:p>
            <a:r>
              <a:rPr lang="en-US" sz="2800" b="0" i="0" u="none" strike="noStrike" baseline="0" dirty="0">
                <a:latin typeface="Arial" panose="020B0604020202020204" pitchFamily="34" charset="0"/>
              </a:rPr>
              <a:t>Most of the methods we discuss in this chapter involve working with people face-to-face. </a:t>
            </a:r>
          </a:p>
          <a:p>
            <a:r>
              <a:rPr lang="en-US" sz="2800" b="0" i="0" u="none" strike="noStrike" baseline="0" dirty="0">
                <a:latin typeface="Arial" panose="020B0604020202020204" pitchFamily="34" charset="0"/>
              </a:rPr>
              <a:t>However, there are ways of obtaining requirements information at a distance. </a:t>
            </a:r>
          </a:p>
          <a:p>
            <a:r>
              <a:rPr lang="en-US" sz="2800" b="0" i="0" u="none" strike="noStrike" baseline="0" dirty="0">
                <a:latin typeface="Arial" panose="020B0604020202020204" pitchFamily="34" charset="0"/>
              </a:rPr>
              <a:t>The most common of these is the questionnaire but there are more ingenious, novel techniques as well.</a:t>
            </a:r>
          </a:p>
        </p:txBody>
      </p:sp>
    </p:spTree>
    <p:extLst>
      <p:ext uri="{BB962C8B-B14F-4D97-AF65-F5344CB8AC3E}">
        <p14:creationId xmlns:p14="http://schemas.microsoft.com/office/powerpoint/2010/main" val="164298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1911"/>
            <a:ext cx="7886700" cy="704640"/>
          </a:xfrm>
        </p:spPr>
        <p:txBody>
          <a:bodyPr/>
          <a:lstStyle/>
          <a:p>
            <a:r>
              <a:rPr lang="en-US" b="1" kern="1400" dirty="0">
                <a:latin typeface="Arial" panose="020B0604020202020204" pitchFamily="34" charset="0"/>
              </a:rPr>
              <a:t>Questionnaires (2 of 4)</a:t>
            </a:r>
            <a:endParaRPr lang="en-US"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80406" y="1466548"/>
            <a:ext cx="7886700" cy="4652813"/>
          </a:xfrm>
        </p:spPr>
        <p:txBody>
          <a:bodyPr>
            <a:noAutofit/>
          </a:bodyPr>
          <a:lstStyle/>
          <a:p>
            <a:r>
              <a:rPr lang="en-US" sz="2000" b="0" i="0" u="none" strike="noStrike" baseline="0" dirty="0">
                <a:latin typeface="Arial" panose="020B0604020202020204" pitchFamily="34" charset="0"/>
              </a:rPr>
              <a:t>Questionnaires are one way of streamlining the understanding process if a large number of people are to be surveyed and resources are not available to interview them individually. </a:t>
            </a:r>
          </a:p>
          <a:p>
            <a:r>
              <a:rPr lang="en-US" sz="2000" b="0" i="0" u="none" strike="noStrike" baseline="0" dirty="0">
                <a:latin typeface="Arial" panose="020B0604020202020204" pitchFamily="34" charset="0"/>
              </a:rPr>
              <a:t>However, constructing a workable questionnaire is surprisingly difficult and time-consuming. </a:t>
            </a:r>
          </a:p>
          <a:p>
            <a:r>
              <a:rPr lang="en-US" sz="2000" b="0" i="0" u="none" strike="noStrike" baseline="0" dirty="0">
                <a:latin typeface="Arial" panose="020B0604020202020204" pitchFamily="34" charset="0"/>
              </a:rPr>
              <a:t>It is a skilled task to devise the wording of questions when there are no opportunities to detect and clear up misunderstandings as they happen. </a:t>
            </a:r>
          </a:p>
          <a:p>
            <a:r>
              <a:rPr lang="en-US" sz="2000" b="0" i="0" u="none" strike="noStrike" baseline="0" dirty="0">
                <a:latin typeface="Arial" panose="020B0604020202020204" pitchFamily="34" charset="0"/>
              </a:rPr>
              <a:t>Questionnaires need to be designed, prototyped and evaluated in the same way as any other form of interaction design. </a:t>
            </a:r>
          </a:p>
          <a:p>
            <a:r>
              <a:rPr lang="en-US" sz="2000" b="0" i="0" u="none" strike="noStrike" baseline="0" dirty="0">
                <a:latin typeface="Arial" panose="020B0604020202020204" pitchFamily="34" charset="0"/>
              </a:rPr>
              <a:t>For small numbers of people – up to 10 or so – an interview will obtain the same information, and more, in a manageable way. </a:t>
            </a:r>
          </a:p>
          <a:p>
            <a:r>
              <a:rPr lang="en-US" sz="2000" b="0" i="0" u="none" strike="noStrike" baseline="0" dirty="0">
                <a:latin typeface="Arial" panose="020B0604020202020204" pitchFamily="34" charset="0"/>
              </a:rPr>
              <a:t>This will consume little or no extra resource if the time required to construct a questionnaire is taken into account.</a:t>
            </a:r>
          </a:p>
        </p:txBody>
      </p:sp>
    </p:spTree>
    <p:extLst>
      <p:ext uri="{BB962C8B-B14F-4D97-AF65-F5344CB8AC3E}">
        <p14:creationId xmlns:p14="http://schemas.microsoft.com/office/powerpoint/2010/main" val="1332565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0920"/>
            <a:ext cx="7886700" cy="549366"/>
          </a:xfrm>
        </p:spPr>
        <p:txBody>
          <a:bodyPr/>
          <a:lstStyle/>
          <a:p>
            <a:r>
              <a:rPr lang="en-US" b="1" kern="1400" dirty="0">
                <a:latin typeface="Arial" panose="020B0604020202020204" pitchFamily="34" charset="0"/>
              </a:rPr>
              <a:t>Questionnaires (3 of 4)</a:t>
            </a:r>
            <a:endParaRPr lang="en-US"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9390" y="1464753"/>
            <a:ext cx="7886700" cy="4351338"/>
          </a:xfrm>
        </p:spPr>
        <p:txBody>
          <a:bodyPr>
            <a:normAutofit fontScale="85000" lnSpcReduction="10000"/>
          </a:bodyPr>
          <a:lstStyle/>
          <a:p>
            <a:pPr>
              <a:lnSpc>
                <a:spcPct val="120000"/>
              </a:lnSpc>
            </a:pPr>
            <a:r>
              <a:rPr lang="en-US" sz="2400" b="0" i="0" u="none" strike="noStrike" baseline="0" dirty="0">
                <a:latin typeface="Arial" panose="020B0604020202020204" pitchFamily="34" charset="0"/>
              </a:rPr>
              <a:t>Questionnaires are ideally suited to gathering a large amount of quantifiable data or to capture responses from people who cannot be involved more directly. </a:t>
            </a:r>
          </a:p>
          <a:p>
            <a:pPr>
              <a:lnSpc>
                <a:spcPct val="120000"/>
              </a:lnSpc>
            </a:pPr>
            <a:r>
              <a:rPr lang="en-US" sz="2400" b="0" i="0" u="none" strike="noStrike" baseline="0" dirty="0">
                <a:latin typeface="Arial" panose="020B0604020202020204" pitchFamily="34" charset="0"/>
              </a:rPr>
              <a:t>With the proliferation of on-line questionnaire services such as Survey Monkey, quite complex questionnaires can be constructed and made available on the web. </a:t>
            </a:r>
          </a:p>
          <a:p>
            <a:pPr>
              <a:lnSpc>
                <a:spcPct val="120000"/>
              </a:lnSpc>
            </a:pPr>
            <a:r>
              <a:rPr lang="en-US" sz="2400" b="0" i="0" u="none" strike="noStrike" baseline="0" dirty="0">
                <a:latin typeface="Arial" panose="020B0604020202020204" pitchFamily="34" charset="0"/>
              </a:rPr>
              <a:t>Another technique for gathering data is ‘crowd sourcing’. </a:t>
            </a:r>
          </a:p>
          <a:p>
            <a:pPr>
              <a:lnSpc>
                <a:spcPct val="120000"/>
              </a:lnSpc>
            </a:pPr>
            <a:r>
              <a:rPr lang="en-US" sz="2400" b="0" i="0" u="none" strike="noStrike" baseline="0" dirty="0">
                <a:latin typeface="Arial" panose="020B0604020202020204" pitchFamily="34" charset="0"/>
              </a:rPr>
              <a:t>Here, small specific tasks are put on the web and volunteers sign up to take the tasks in return for a small payment. </a:t>
            </a:r>
          </a:p>
          <a:p>
            <a:pPr>
              <a:lnSpc>
                <a:spcPct val="120000"/>
              </a:lnSpc>
            </a:pPr>
            <a:r>
              <a:rPr lang="en-US" sz="2400" b="0" i="0" u="none" strike="noStrike" baseline="0" dirty="0">
                <a:latin typeface="Arial" panose="020B0604020202020204" pitchFamily="34" charset="0"/>
              </a:rPr>
              <a:t>Amazon’s ‘Mechanical Turk’ is the best-known example but needs careful design of the task if it is to be effective.</a:t>
            </a:r>
          </a:p>
        </p:txBody>
      </p:sp>
    </p:spTree>
    <p:extLst>
      <p:ext uri="{BB962C8B-B14F-4D97-AF65-F5344CB8AC3E}">
        <p14:creationId xmlns:p14="http://schemas.microsoft.com/office/powerpoint/2010/main" val="324832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7344"/>
            <a:ext cx="7886700" cy="652882"/>
          </a:xfrm>
        </p:spPr>
        <p:txBody>
          <a:bodyPr/>
          <a:lstStyle/>
          <a:p>
            <a:r>
              <a:rPr lang="en-US" b="1" kern="1400" dirty="0">
                <a:latin typeface="Arial" panose="020B0604020202020204" pitchFamily="34" charset="0"/>
              </a:rPr>
              <a:t>Questionnaires (4 of 4)</a:t>
            </a:r>
            <a:endParaRPr lang="en-US"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82564" y="1457024"/>
            <a:ext cx="7886700" cy="4351338"/>
          </a:xfrm>
        </p:spPr>
        <p:txBody>
          <a:bodyPr>
            <a:normAutofit fontScale="92500" lnSpcReduction="20000"/>
          </a:bodyPr>
          <a:lstStyle/>
          <a:p>
            <a:pPr>
              <a:lnSpc>
                <a:spcPct val="120000"/>
              </a:lnSpc>
            </a:pPr>
            <a:r>
              <a:rPr lang="en-US" sz="2000" b="0" i="0" u="none" strike="noStrike" baseline="0" dirty="0">
                <a:latin typeface="Arial" panose="020B0604020202020204" pitchFamily="34" charset="0"/>
              </a:rPr>
              <a:t>A good questionnaire is time-consuming to construct so that all the items:</a:t>
            </a:r>
          </a:p>
          <a:p>
            <a:pPr marL="771525" lvl="1" indent="-428625">
              <a:lnSpc>
                <a:spcPct val="120000"/>
              </a:lnSpc>
              <a:buFont typeface="Arial" panose="020B0604020202020204" pitchFamily="34" charset="0"/>
              <a:buChar char="‒"/>
            </a:pPr>
            <a:r>
              <a:rPr lang="en-US" sz="1800" b="0" i="0" u="none" strike="noStrike" baseline="0" dirty="0">
                <a:latin typeface="Arial" panose="020B0604020202020204" pitchFamily="34" charset="0"/>
              </a:rPr>
              <a:t>Are understandable.</a:t>
            </a:r>
          </a:p>
          <a:p>
            <a:pPr marL="771525" lvl="1" indent="-428625">
              <a:lnSpc>
                <a:spcPct val="120000"/>
              </a:lnSpc>
              <a:buFont typeface="Arial" panose="020B0604020202020204" pitchFamily="34" charset="0"/>
              <a:buChar char="‒"/>
            </a:pPr>
            <a:r>
              <a:rPr lang="en-US" sz="1800" b="0" i="0" u="none" strike="noStrike" baseline="0" dirty="0">
                <a:latin typeface="Arial" panose="020B0604020202020204" pitchFamily="34" charset="0"/>
              </a:rPr>
              <a:t>Are unambiguous.</a:t>
            </a:r>
          </a:p>
          <a:p>
            <a:pPr marL="771525" lvl="1" indent="-428625">
              <a:lnSpc>
                <a:spcPct val="120000"/>
              </a:lnSpc>
              <a:buFont typeface="Arial" panose="020B0604020202020204" pitchFamily="34" charset="0"/>
              <a:buChar char="‒"/>
            </a:pPr>
            <a:r>
              <a:rPr lang="en-US" sz="1800" b="0" i="0" u="none" strike="noStrike" baseline="0" dirty="0">
                <a:latin typeface="Arial" panose="020B0604020202020204" pitchFamily="34" charset="0"/>
              </a:rPr>
              <a:t>Collect data which actually answers evaluation questions.</a:t>
            </a:r>
          </a:p>
          <a:p>
            <a:pPr marL="771525" lvl="1" indent="-428625">
              <a:lnSpc>
                <a:spcPct val="120000"/>
              </a:lnSpc>
              <a:buFont typeface="Arial" panose="020B0604020202020204" pitchFamily="34" charset="0"/>
              <a:buChar char="‒"/>
            </a:pPr>
            <a:r>
              <a:rPr lang="en-US" sz="1800" b="0" i="0" u="none" strike="noStrike" baseline="0" dirty="0">
                <a:latin typeface="Arial" panose="020B0604020202020204" pitchFamily="34" charset="0"/>
              </a:rPr>
              <a:t>Can be analysed easily.</a:t>
            </a:r>
          </a:p>
          <a:p>
            <a:pPr>
              <a:lnSpc>
                <a:spcPct val="120000"/>
              </a:lnSpc>
            </a:pPr>
            <a:r>
              <a:rPr lang="en-US" sz="2000" b="0" i="0" u="none" strike="noStrike" baseline="0" dirty="0">
                <a:latin typeface="Arial" panose="020B0604020202020204" pitchFamily="34" charset="0"/>
              </a:rPr>
              <a:t>Response rates to questionnaires can be very low indeed – return rates of under 10 per cent are common if the intended respondents have no particular stake in the design of the technology or incentive (being entered into a prize draw, for example) to participate. </a:t>
            </a:r>
          </a:p>
          <a:p>
            <a:pPr>
              <a:lnSpc>
                <a:spcPct val="120000"/>
              </a:lnSpc>
            </a:pPr>
            <a:r>
              <a:rPr lang="en-US" sz="2000" b="0" i="0" u="none" strike="noStrike" baseline="0" dirty="0">
                <a:latin typeface="Arial" panose="020B0604020202020204" pitchFamily="34" charset="0"/>
              </a:rPr>
              <a:t>Where questionnaires are administered as part of a face-to-face evaluation session, most people will complete them but people who take them away to finish in their own time, or who do the questionnaire on the web, very often don’t.</a:t>
            </a:r>
          </a:p>
        </p:txBody>
      </p:sp>
    </p:spTree>
    <p:extLst>
      <p:ext uri="{BB962C8B-B14F-4D97-AF65-F5344CB8AC3E}">
        <p14:creationId xmlns:p14="http://schemas.microsoft.com/office/powerpoint/2010/main" val="557489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3688"/>
            <a:ext cx="7886700" cy="744538"/>
          </a:xfrm>
        </p:spPr>
        <p:txBody>
          <a:bodyPr/>
          <a:lstStyle/>
          <a:p>
            <a:r>
              <a:rPr lang="en-US" b="1" i="0" u="none" strike="noStrike" kern="1400" baseline="0" dirty="0">
                <a:latin typeface="Arial" panose="020B0604020202020204" pitchFamily="34" charset="0"/>
              </a:rPr>
              <a:t>Analysing the data</a:t>
            </a:r>
          </a:p>
        </p:txBody>
      </p:sp>
      <p:sp>
        <p:nvSpPr>
          <p:cNvPr id="3" name="Text Placeholder 2"/>
          <p:cNvSpPr>
            <a:spLocks noGrp="1"/>
          </p:cNvSpPr>
          <p:nvPr>
            <p:ph type="body" idx="4294967295"/>
          </p:nvPr>
        </p:nvSpPr>
        <p:spPr>
          <a:xfrm>
            <a:off x="685800" y="1473200"/>
            <a:ext cx="7886700" cy="4351338"/>
          </a:xfrm>
        </p:spPr>
        <p:txBody>
          <a:bodyPr>
            <a:noAutofit/>
          </a:bodyPr>
          <a:lstStyle/>
          <a:p>
            <a:r>
              <a:rPr lang="en-US" sz="2000" b="0" i="0" u="none" strike="noStrike" baseline="0" dirty="0">
                <a:latin typeface="Arial" panose="020B0604020202020204" pitchFamily="34" charset="0"/>
              </a:rPr>
              <a:t>Analysing the data requires thought and time. </a:t>
            </a:r>
          </a:p>
          <a:p>
            <a:r>
              <a:rPr lang="en-US" sz="2000" b="0" i="0" u="none" strike="noStrike" baseline="0" dirty="0">
                <a:latin typeface="Arial" panose="020B0604020202020204" pitchFamily="34" charset="0"/>
              </a:rPr>
              <a:t>If most respondents have awarded feature ‘A’ 5 out of 7 for usefulness but feature ‘B’ 6 out of 7, does this really mean that feature B is better? </a:t>
            </a:r>
          </a:p>
          <a:p>
            <a:r>
              <a:rPr lang="en-US" sz="2000" b="0" i="0" u="none" strike="noStrike" baseline="0" dirty="0">
                <a:latin typeface="Arial" panose="020B0604020202020204" pitchFamily="34" charset="0"/>
              </a:rPr>
              <a:t>Or is it enough that both features score above the mid-point? </a:t>
            </a:r>
          </a:p>
          <a:p>
            <a:r>
              <a:rPr lang="en-US" sz="2000" b="0" i="0" u="none" strike="noStrike" baseline="0" dirty="0">
                <a:latin typeface="Arial" panose="020B0604020202020204" pitchFamily="34" charset="0"/>
              </a:rPr>
              <a:t>Maybe feature A was misunderstood – without a follow-up question the data is difficult to interpret. </a:t>
            </a:r>
          </a:p>
          <a:p>
            <a:r>
              <a:rPr lang="en-US" sz="2000" b="0" i="0" u="none" strike="noStrike" baseline="0" dirty="0">
                <a:latin typeface="Arial" panose="020B0604020202020204" pitchFamily="34" charset="0"/>
              </a:rPr>
              <a:t>This is easy to do in an interview but would add significantly to the length of a questionnaire. </a:t>
            </a:r>
          </a:p>
          <a:p>
            <a:r>
              <a:rPr lang="en-US" sz="2000" b="0" i="0" u="none" strike="noStrike" baseline="0" dirty="0">
                <a:latin typeface="Arial" panose="020B0604020202020204" pitchFamily="34" charset="0"/>
              </a:rPr>
              <a:t>Where respondents have been given the opportunity to express opinions as unstructured answers, you will need to devise a scheme for classifying this material so that it is usable.</a:t>
            </a:r>
          </a:p>
        </p:txBody>
      </p:sp>
    </p:spTree>
    <p:extLst>
      <p:ext uri="{BB962C8B-B14F-4D97-AF65-F5344CB8AC3E}">
        <p14:creationId xmlns:p14="http://schemas.microsoft.com/office/powerpoint/2010/main" val="251193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706438"/>
          </a:xfrm>
        </p:spPr>
        <p:txBody>
          <a:bodyPr/>
          <a:lstStyle/>
          <a:p>
            <a:r>
              <a:rPr lang="en-US" b="1" i="0" u="none" strike="noStrike" kern="1400" baseline="0" dirty="0">
                <a:latin typeface="Arial" panose="020B0604020202020204" pitchFamily="34" charset="0"/>
              </a:rPr>
              <a:t>Likert scales (1 of 2)</a:t>
            </a:r>
          </a:p>
        </p:txBody>
      </p:sp>
      <p:sp>
        <p:nvSpPr>
          <p:cNvPr id="3" name="Text Placeholder 2"/>
          <p:cNvSpPr>
            <a:spLocks noGrp="1"/>
          </p:cNvSpPr>
          <p:nvPr>
            <p:ph type="body" idx="4294967295"/>
          </p:nvPr>
        </p:nvSpPr>
        <p:spPr>
          <a:xfrm>
            <a:off x="674776" y="1498277"/>
            <a:ext cx="7886700" cy="4988247"/>
          </a:xfrm>
        </p:spPr>
        <p:txBody>
          <a:bodyPr>
            <a:noAutofit/>
          </a:bodyPr>
          <a:lstStyle/>
          <a:p>
            <a:r>
              <a:rPr lang="en-US" sz="1400" dirty="0">
                <a:latin typeface="Arial" panose="020B0604020202020204" pitchFamily="34" charset="0"/>
                <a:cs typeface="Arial" panose="020B0604020202020204" pitchFamily="34" charset="0"/>
              </a:rPr>
              <a:t>Perceptions of system design are often collected through rating scales, known as Likert scales (Likert, 1932). </a:t>
            </a:r>
          </a:p>
          <a:p>
            <a:r>
              <a:rPr lang="en-US" sz="1400" dirty="0">
                <a:latin typeface="Arial" panose="020B0604020202020204" pitchFamily="34" charset="0"/>
                <a:cs typeface="Arial" panose="020B0604020202020204" pitchFamily="34" charset="0"/>
              </a:rPr>
              <a:t>The Likert scale is the most common of a number of methods for eliciting opinion. People are asked to indicate their agreement with a statement using a five-point scale: Strongly agree, Agree, Neutral, Disagree and Strongly disagree or a seven-point, four-point or ten-point scale. The scale is attached to each of a number of statements such as:</a:t>
            </a:r>
          </a:p>
          <a:p>
            <a:pPr marL="779463" lvl="1" indent="-428625">
              <a:buFont typeface="Arial" panose="020B0604020202020204" pitchFamily="34" charset="0"/>
              <a:buChar char="‒"/>
            </a:pPr>
            <a:r>
              <a:rPr lang="en-US" sz="1200" dirty="0">
                <a:latin typeface="Arial" panose="020B0604020202020204" pitchFamily="34" charset="0"/>
                <a:cs typeface="Arial" panose="020B0604020202020204" pitchFamily="34" charset="0"/>
              </a:rPr>
              <a:t>I always knew what I should do next (Tick one box):</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Neutral 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Disagree 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disagree </a:t>
            </a:r>
            <a:r>
              <a:rPr lang="en-US" sz="1050" dirty="0">
                <a:latin typeface="Arial" panose="020B0604020202020204" pitchFamily="34" charset="0"/>
                <a:cs typeface="Arial" panose="020B0604020202020204" pitchFamily="34" charset="0"/>
                <a:sym typeface="Wingdings" charset="2"/>
              </a:rPr>
              <a:t></a:t>
            </a:r>
          </a:p>
          <a:p>
            <a:pPr marL="779463" lvl="1" indent="-428625">
              <a:buFont typeface="Arial" panose="020B0604020202020204" pitchFamily="34" charset="0"/>
              <a:buChar char="‒"/>
            </a:pPr>
            <a:r>
              <a:rPr lang="en-US" sz="1200" dirty="0">
                <a:latin typeface="Arial" panose="020B0604020202020204" pitchFamily="34" charset="0"/>
                <a:cs typeface="Arial" panose="020B0604020202020204" pitchFamily="34" charset="0"/>
              </a:rPr>
              <a:t>Icons were easily understandable:</a:t>
            </a:r>
          </a:p>
          <a:p>
            <a:pPr marL="1079500"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agree </a:t>
            </a:r>
            <a:r>
              <a:rPr lang="en-US" sz="1050" dirty="0">
                <a:latin typeface="Arial" panose="020B0604020202020204" pitchFamily="34" charset="0"/>
                <a:cs typeface="Arial" panose="020B0604020202020204" pitchFamily="34" charset="0"/>
                <a:sym typeface="Wingdings" charset="2"/>
              </a:rPr>
              <a:t></a:t>
            </a:r>
          </a:p>
          <a:p>
            <a:pPr marL="1079500"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Agree </a:t>
            </a:r>
            <a:r>
              <a:rPr lang="en-US" sz="1050" dirty="0">
                <a:latin typeface="Arial" panose="020B0604020202020204" pitchFamily="34" charset="0"/>
                <a:cs typeface="Arial" panose="020B0604020202020204" pitchFamily="34" charset="0"/>
                <a:sym typeface="Wingdings" charset="2"/>
              </a:rPr>
              <a:t></a:t>
            </a:r>
          </a:p>
          <a:p>
            <a:pPr marL="1079500"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Neutral </a:t>
            </a:r>
            <a:r>
              <a:rPr lang="en-US" sz="1050" dirty="0">
                <a:latin typeface="Arial" panose="020B0604020202020204" pitchFamily="34" charset="0"/>
                <a:cs typeface="Arial" panose="020B0604020202020204" pitchFamily="34" charset="0"/>
                <a:sym typeface="Wingdings" charset="2"/>
              </a:rPr>
              <a:t></a:t>
            </a:r>
          </a:p>
          <a:p>
            <a:pPr marL="1079500"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Disagree </a:t>
            </a:r>
            <a:r>
              <a:rPr lang="en-US" sz="1050" dirty="0">
                <a:latin typeface="Arial" panose="020B0604020202020204" pitchFamily="34" charset="0"/>
                <a:cs typeface="Arial" panose="020B0604020202020204" pitchFamily="34" charset="0"/>
                <a:sym typeface="Wingdings" charset="2"/>
              </a:rPr>
              <a:t></a:t>
            </a:r>
          </a:p>
          <a:p>
            <a:pPr marL="1079500"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disagree </a:t>
            </a:r>
            <a:r>
              <a:rPr lang="en-US" sz="1050" dirty="0">
                <a:latin typeface="Arial" panose="020B0604020202020204" pitchFamily="34" charset="0"/>
                <a:cs typeface="Arial" panose="020B0604020202020204" pitchFamily="34" charset="0"/>
                <a:sym typeface="Wingdings" charset="2"/>
              </a:rPr>
              <a:t></a:t>
            </a:r>
          </a:p>
          <a:p>
            <a:pPr marL="779463" lvl="1" indent="-428625">
              <a:buFont typeface="Arial" panose="020B0604020202020204" pitchFamily="34" charset="0"/>
              <a:buChar char="‒"/>
            </a:pPr>
            <a:r>
              <a:rPr lang="en-US" sz="1200" dirty="0">
                <a:latin typeface="Arial" panose="020B0604020202020204" pitchFamily="34" charset="0"/>
                <a:cs typeface="Arial" panose="020B0604020202020204" pitchFamily="34" charset="0"/>
              </a:rPr>
              <a:t>The destination of links was clear.</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Neutral 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Disagree </a:t>
            </a:r>
            <a:r>
              <a:rPr lang="en-US" sz="1050" dirty="0">
                <a:latin typeface="Arial" panose="020B0604020202020204" pitchFamily="34" charset="0"/>
                <a:cs typeface="Arial" panose="020B0604020202020204" pitchFamily="34" charset="0"/>
                <a:sym typeface="Wingdings" charset="2"/>
              </a:rPr>
              <a:t></a:t>
            </a:r>
          </a:p>
          <a:p>
            <a:pPr marL="1076325" lvl="2" indent="-304800">
              <a:buFont typeface="Wingdings" panose="05000000000000000000" pitchFamily="2" charset="2"/>
              <a:buChar char="§"/>
            </a:pPr>
            <a:r>
              <a:rPr lang="en-US" sz="1050" dirty="0">
                <a:latin typeface="Arial" panose="020B0604020202020204" pitchFamily="34" charset="0"/>
                <a:cs typeface="Arial" panose="020B0604020202020204" pitchFamily="34" charset="0"/>
              </a:rPr>
              <a:t>Strongly disagree </a:t>
            </a:r>
            <a:r>
              <a:rPr lang="en-US" sz="1050" dirty="0">
                <a:latin typeface="Arial" panose="020B0604020202020204" pitchFamily="34" charset="0"/>
                <a:cs typeface="Arial" panose="020B0604020202020204" pitchFamily="34" charset="0"/>
                <a:sym typeface="Wingdings" charset="2"/>
              </a:rPr>
              <a:t></a:t>
            </a:r>
          </a:p>
        </p:txBody>
      </p:sp>
    </p:spTree>
    <p:extLst>
      <p:ext uri="{BB962C8B-B14F-4D97-AF65-F5344CB8AC3E}">
        <p14:creationId xmlns:p14="http://schemas.microsoft.com/office/powerpoint/2010/main" val="201061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630238"/>
          </a:xfrm>
        </p:spPr>
        <p:txBody>
          <a:bodyPr/>
          <a:lstStyle/>
          <a:p>
            <a:r>
              <a:rPr lang="en-US" b="1" i="0" u="none" strike="noStrike" kern="1400" baseline="0" dirty="0">
                <a:latin typeface="Arial" panose="020B0604020202020204" pitchFamily="34" charset="0"/>
              </a:rPr>
              <a:t>Requirements (1 of 4)</a:t>
            </a:r>
          </a:p>
        </p:txBody>
      </p:sp>
      <p:sp>
        <p:nvSpPr>
          <p:cNvPr id="3" name="Text Placeholder 2"/>
          <p:cNvSpPr>
            <a:spLocks noGrp="1"/>
          </p:cNvSpPr>
          <p:nvPr>
            <p:ph type="body" idx="4294967295"/>
          </p:nvPr>
        </p:nvSpPr>
        <p:spPr>
          <a:xfrm>
            <a:off x="669925" y="1454361"/>
            <a:ext cx="7886700" cy="4351338"/>
          </a:xfrm>
        </p:spPr>
        <p:txBody>
          <a:bodyPr>
            <a:noAutofit/>
          </a:bodyPr>
          <a:lstStyle/>
          <a:p>
            <a:r>
              <a:rPr lang="en-US" sz="2000" b="0" i="0" u="none" strike="noStrike" baseline="0" dirty="0">
                <a:latin typeface="Arial" panose="020B0604020202020204" pitchFamily="34" charset="0"/>
              </a:rPr>
              <a:t>UX designers need to find out what their clients want from a particular product, service or system. </a:t>
            </a:r>
          </a:p>
          <a:p>
            <a:r>
              <a:rPr lang="en-US" sz="2000" b="0" i="0" u="none" strike="noStrike" baseline="0" dirty="0">
                <a:latin typeface="Arial" panose="020B0604020202020204" pitchFamily="34" charset="0"/>
              </a:rPr>
              <a:t>They will express these wants and desires as requirements. </a:t>
            </a:r>
          </a:p>
          <a:p>
            <a:r>
              <a:rPr lang="en-US" sz="2000" b="0" i="0" u="none" strike="noStrike" baseline="0" dirty="0">
                <a:latin typeface="Arial" panose="020B0604020202020204" pitchFamily="34" charset="0"/>
              </a:rPr>
              <a:t>A requirement is ‘something the product must do or a quality that the product must have’ (Robertson and Robertson, 2012). </a:t>
            </a:r>
          </a:p>
          <a:p>
            <a:r>
              <a:rPr lang="en-US" sz="2000" b="0" i="0" u="none" strike="noStrike" baseline="0" dirty="0">
                <a:latin typeface="Arial" panose="020B0604020202020204" pitchFamily="34" charset="0"/>
              </a:rPr>
              <a:t>Designers will study current activities and gather stories of use and soon will have generated a great deal of information about the current situation and about people’s goals and aspirations. </a:t>
            </a:r>
          </a:p>
          <a:p>
            <a:r>
              <a:rPr lang="en-US" sz="2000" b="0" i="0" u="none" strike="noStrike" baseline="0" dirty="0">
                <a:latin typeface="Arial" panose="020B0604020202020204" pitchFamily="34" charset="0"/>
              </a:rPr>
              <a:t>The task now is to turn this into requirements for a new product, system or service. </a:t>
            </a:r>
          </a:p>
          <a:p>
            <a:r>
              <a:rPr lang="en-US" sz="2000" b="0" i="0" u="none" strike="noStrike" baseline="0" dirty="0">
                <a:latin typeface="Arial" panose="020B0604020202020204" pitchFamily="34" charset="0"/>
              </a:rPr>
              <a:t>Sometimes this is straightforward but often it will need a creative leap (through a process called ideation). </a:t>
            </a:r>
          </a:p>
        </p:txBody>
      </p:sp>
    </p:spTree>
    <p:extLst>
      <p:ext uri="{BB962C8B-B14F-4D97-AF65-F5344CB8AC3E}">
        <p14:creationId xmlns:p14="http://schemas.microsoft.com/office/powerpoint/2010/main" val="1156565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8773"/>
            <a:ext cx="7886700" cy="790904"/>
          </a:xfrm>
        </p:spPr>
        <p:txBody>
          <a:bodyPr/>
          <a:lstStyle/>
          <a:p>
            <a:r>
              <a:rPr lang="en-US" b="1" i="0" u="none" strike="noStrike" kern="1400" baseline="0" dirty="0">
                <a:latin typeface="Arial" panose="020B0604020202020204" pitchFamily="34" charset="0"/>
              </a:rPr>
              <a:t>Likert scales (2 of 2)</a:t>
            </a:r>
          </a:p>
        </p:txBody>
      </p:sp>
      <p:sp>
        <p:nvSpPr>
          <p:cNvPr id="3" name="Text Placeholder 2"/>
          <p:cNvSpPr>
            <a:spLocks noGrp="1"/>
          </p:cNvSpPr>
          <p:nvPr>
            <p:ph type="body" idx="4294967295"/>
          </p:nvPr>
        </p:nvSpPr>
        <p:spPr>
          <a:xfrm>
            <a:off x="664233" y="1457923"/>
            <a:ext cx="8174967" cy="4351338"/>
          </a:xfrm>
        </p:spPr>
        <p:txBody>
          <a:bodyPr/>
          <a:lstStyle/>
          <a:p>
            <a:r>
              <a:rPr lang="en-US" sz="2400" b="0" i="0" u="none" strike="noStrike" baseline="0" dirty="0">
                <a:latin typeface="Arial" panose="020B0604020202020204" pitchFamily="34" charset="0"/>
              </a:rPr>
              <a:t>Getting the wording right and choosing appropriate statements to elicit information relevant to the enquiry is surprisingly difficult and much trial and revision of statements will be required. </a:t>
            </a:r>
          </a:p>
          <a:p>
            <a:r>
              <a:rPr lang="en-US" sz="2400" b="0" i="0" u="none" strike="noStrike" baseline="0" dirty="0">
                <a:latin typeface="Arial" panose="020B0604020202020204" pitchFamily="34" charset="0"/>
              </a:rPr>
              <a:t>The items on a questionnaire should be as specific as possible. </a:t>
            </a:r>
          </a:p>
          <a:p>
            <a:r>
              <a:rPr lang="en-US" sz="2400" b="0" i="0" u="none" strike="noStrike" baseline="0" dirty="0">
                <a:latin typeface="Arial" panose="020B0604020202020204" pitchFamily="34" charset="0"/>
              </a:rPr>
              <a:t>A probe statement such as ‘The system was easy to use’ does provide a general impression but gives very little information for redesign if you do not supplement it.</a:t>
            </a:r>
          </a:p>
        </p:txBody>
      </p:sp>
    </p:spTree>
    <p:extLst>
      <p:ext uri="{BB962C8B-B14F-4D97-AF65-F5344CB8AC3E}">
        <p14:creationId xmlns:p14="http://schemas.microsoft.com/office/powerpoint/2010/main" val="169711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2296"/>
            <a:ext cx="7886700" cy="566618"/>
          </a:xfrm>
        </p:spPr>
        <p:txBody>
          <a:bodyPr/>
          <a:lstStyle/>
          <a:p>
            <a:r>
              <a:rPr lang="en-US" b="1" i="0" u="none" strike="noStrike" kern="1400" baseline="0" dirty="0">
                <a:latin typeface="Arial" panose="020B0604020202020204" pitchFamily="34" charset="0"/>
              </a:rPr>
              <a:t>Semantic differentials</a:t>
            </a:r>
          </a:p>
        </p:txBody>
      </p:sp>
      <p:sp>
        <p:nvSpPr>
          <p:cNvPr id="3" name="Text Placeholder 2"/>
          <p:cNvSpPr>
            <a:spLocks noGrp="1"/>
          </p:cNvSpPr>
          <p:nvPr>
            <p:ph type="body" idx="4294967295"/>
          </p:nvPr>
        </p:nvSpPr>
        <p:spPr>
          <a:xfrm>
            <a:off x="680406" y="1465650"/>
            <a:ext cx="7886700" cy="4678692"/>
          </a:xfrm>
        </p:spPr>
        <p:txBody>
          <a:bodyPr>
            <a:noAutofit/>
          </a:bodyPr>
          <a:lstStyle/>
          <a:p>
            <a:r>
              <a:rPr lang="en-US" sz="1800" b="0" i="0" u="none" strike="noStrike" baseline="0" dirty="0">
                <a:latin typeface="Arial" panose="020B0604020202020204" pitchFamily="34" charset="0"/>
              </a:rPr>
              <a:t>Another approach is to devise ‘bipolar’ rating scales’, often called semantic differentials. </a:t>
            </a:r>
          </a:p>
          <a:p>
            <a:r>
              <a:rPr lang="en-US" sz="1800" b="0" i="0" u="none" strike="noStrike" baseline="0" dirty="0">
                <a:latin typeface="Arial" panose="020B0604020202020204" pitchFamily="34" charset="0"/>
              </a:rPr>
              <a:t>These derive from the work of Osgood (Osgood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1957) and have evolved into a very powerful way of uncovering the feelings people have towards ideas, products, services and brands. </a:t>
            </a:r>
          </a:p>
          <a:p>
            <a:r>
              <a:rPr lang="en-US" sz="1800" b="0" i="0" u="none" strike="noStrike" baseline="0" dirty="0">
                <a:latin typeface="Arial" panose="020B0604020202020204" pitchFamily="34" charset="0"/>
              </a:rPr>
              <a:t>For example, Brian Lawson (2001) used semantic differential to find out what people liked about pubs and we have used similar methods to explore what people liked about places and how they were represented in a virtual environment (VE). </a:t>
            </a:r>
          </a:p>
          <a:p>
            <a:r>
              <a:rPr lang="en-US" sz="1800" b="0" i="0" u="none" strike="noStrike" baseline="0" dirty="0">
                <a:latin typeface="Arial" panose="020B0604020202020204" pitchFamily="34" charset="0"/>
              </a:rPr>
              <a:t>The ‘place probe’ (Benyon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2006; Smyth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2015) was designed to obtain people’s responses to a photo-realistic VE of different places. </a:t>
            </a:r>
          </a:p>
          <a:p>
            <a:r>
              <a:rPr lang="en-US" sz="1800" b="0" i="0" u="none" strike="noStrike" baseline="0" dirty="0">
                <a:latin typeface="Arial" panose="020B0604020202020204" pitchFamily="34" charset="0"/>
              </a:rPr>
              <a:t>Deriving from the work of Ted Relph and others about the sense of place (Relph, 1976), the probe contained semantic differentials about the quality of the images, the sense of freedom people had to move around and their overall visual perception and subjective feelings of the place. </a:t>
            </a:r>
          </a:p>
        </p:txBody>
      </p:sp>
    </p:spTree>
    <p:extLst>
      <p:ext uri="{BB962C8B-B14F-4D97-AF65-F5344CB8AC3E}">
        <p14:creationId xmlns:p14="http://schemas.microsoft.com/office/powerpoint/2010/main" val="593905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628650" y="266700"/>
            <a:ext cx="7886700" cy="135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lgn="l" defTabSz="914400"/>
            <a:r>
              <a:rPr lang="en-US" kern="1400" dirty="0">
                <a:latin typeface="Arial" panose="020B0604020202020204" pitchFamily="34" charset="0"/>
              </a:rPr>
              <a:t>Figure 7.5 </a:t>
            </a:r>
            <a:r>
              <a:rPr lang="en-US" kern="1400" dirty="0" smtClean="0">
                <a:latin typeface="Arial" panose="020B0604020202020204" pitchFamily="34" charset="0"/>
              </a:rPr>
              <a:t/>
            </a:r>
            <a:br>
              <a:rPr lang="en-US" kern="1400" dirty="0" smtClean="0">
                <a:latin typeface="Arial" panose="020B0604020202020204" pitchFamily="34" charset="0"/>
              </a:rPr>
            </a:br>
            <a:r>
              <a:rPr lang="en-US" kern="1400" dirty="0" smtClean="0">
                <a:latin typeface="Arial" panose="020B0604020202020204" pitchFamily="34" charset="0"/>
              </a:rPr>
              <a:t>Semantic </a:t>
            </a:r>
            <a:r>
              <a:rPr lang="en-US" kern="1400" dirty="0">
                <a:latin typeface="Arial" panose="020B0604020202020204" pitchFamily="34" charset="0"/>
              </a:rPr>
              <a:t>differential</a:t>
            </a:r>
          </a:p>
        </p:txBody>
      </p:sp>
      <p:grpSp>
        <p:nvGrpSpPr>
          <p:cNvPr id="2" name="Group 1">
            <a:extLst>
              <a:ext uri="{FF2B5EF4-FFF2-40B4-BE49-F238E27FC236}">
                <a16:creationId xmlns:a16="http://schemas.microsoft.com/office/drawing/2014/main" id="{14B2B9E4-35B3-43AF-9AED-00FDC309798D}"/>
              </a:ext>
            </a:extLst>
          </p:cNvPr>
          <p:cNvGrpSpPr/>
          <p:nvPr/>
        </p:nvGrpSpPr>
        <p:grpSpPr>
          <a:xfrm>
            <a:off x="1029674" y="1762472"/>
            <a:ext cx="7408503" cy="4290793"/>
            <a:chOff x="1116013" y="1694363"/>
            <a:chExt cx="7408503" cy="4290793"/>
          </a:xfrm>
        </p:grpSpPr>
        <p:pic>
          <p:nvPicPr>
            <p:cNvPr id="5" name="Picture 4"/>
            <p:cNvPicPr>
              <a:picLocks noChangeAspect="1"/>
            </p:cNvPicPr>
            <p:nvPr/>
          </p:nvPicPr>
          <p:blipFill>
            <a:blip r:embed="rId2"/>
            <a:stretch>
              <a:fillRect/>
            </a:stretch>
          </p:blipFill>
          <p:spPr>
            <a:xfrm>
              <a:off x="1116013" y="1694364"/>
              <a:ext cx="3303973" cy="4270116"/>
            </a:xfrm>
            <a:prstGeom prst="rect">
              <a:avLst/>
            </a:prstGeom>
          </p:spPr>
        </p:pic>
        <p:pic>
          <p:nvPicPr>
            <p:cNvPr id="6" name="Picture 5"/>
            <p:cNvPicPr>
              <a:picLocks noChangeAspect="1"/>
            </p:cNvPicPr>
            <p:nvPr/>
          </p:nvPicPr>
          <p:blipFill>
            <a:blip r:embed="rId3"/>
            <a:stretch>
              <a:fillRect/>
            </a:stretch>
          </p:blipFill>
          <p:spPr>
            <a:xfrm>
              <a:off x="4698560" y="1694363"/>
              <a:ext cx="3825956" cy="4290793"/>
            </a:xfrm>
            <a:prstGeom prst="rect">
              <a:avLst/>
            </a:prstGeom>
          </p:spPr>
        </p:pic>
      </p:grpSp>
    </p:spTree>
    <p:extLst>
      <p:ext uri="{BB962C8B-B14F-4D97-AF65-F5344CB8AC3E}">
        <p14:creationId xmlns:p14="http://schemas.microsoft.com/office/powerpoint/2010/main" val="269007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789"/>
            <a:ext cx="7886700" cy="635630"/>
          </a:xfrm>
        </p:spPr>
        <p:txBody>
          <a:bodyPr/>
          <a:lstStyle/>
          <a:p>
            <a:r>
              <a:rPr lang="en-US" b="1" i="0" u="none" strike="noStrike" kern="1400" baseline="0" dirty="0">
                <a:latin typeface="Arial" panose="020B0604020202020204" pitchFamily="34" charset="0"/>
              </a:rPr>
              <a:t>Other opinions</a:t>
            </a:r>
          </a:p>
        </p:txBody>
      </p:sp>
      <p:sp>
        <p:nvSpPr>
          <p:cNvPr id="3" name="Text Placeholder 2"/>
          <p:cNvSpPr>
            <a:spLocks noGrp="1"/>
          </p:cNvSpPr>
          <p:nvPr>
            <p:ph type="body" idx="4294967295"/>
          </p:nvPr>
        </p:nvSpPr>
        <p:spPr>
          <a:xfrm>
            <a:off x="671546" y="1477637"/>
            <a:ext cx="8234330" cy="4625373"/>
          </a:xfrm>
        </p:spPr>
        <p:txBody>
          <a:bodyPr>
            <a:noAutofit/>
          </a:bodyPr>
          <a:lstStyle/>
          <a:p>
            <a:r>
              <a:rPr lang="en-US" sz="2000" b="0" i="0" u="none" strike="noStrike" baseline="0" dirty="0">
                <a:latin typeface="Arial" panose="020B0604020202020204" pitchFamily="34" charset="0"/>
              </a:rPr>
              <a:t>To gather requirements and opinions about system features, several ready-made and validated usability questionnaires are available, for example, QUIS (Questionnaire for User Interface Satisfaction) from the University of Maryland and SUMI (Software Usability Measurement Inventory) from the University of Cork. </a:t>
            </a:r>
          </a:p>
          <a:p>
            <a:r>
              <a:rPr lang="en-US" sz="2000" b="0" i="0" u="none" strike="noStrike" baseline="0" dirty="0">
                <a:latin typeface="Arial" panose="020B0604020202020204" pitchFamily="34" charset="0"/>
              </a:rPr>
              <a:t>These are ‘industrial strength’ instruments and there is normally a fee for their use. </a:t>
            </a:r>
          </a:p>
          <a:p>
            <a:r>
              <a:rPr lang="en-US" sz="2000" b="0" i="0" u="none" strike="noStrike" baseline="0" dirty="0">
                <a:latin typeface="Arial" panose="020B0604020202020204" pitchFamily="34" charset="0"/>
              </a:rPr>
              <a:t>Others may be found in textbooks and on the web, but in the latter case, be sure that their source is a reliable one. </a:t>
            </a:r>
          </a:p>
          <a:p>
            <a:r>
              <a:rPr lang="en-US" sz="2000" b="0" i="0" u="none" strike="noStrike" baseline="0" dirty="0">
                <a:latin typeface="Arial" panose="020B0604020202020204" pitchFamily="34" charset="0"/>
              </a:rPr>
              <a:t>The user experience questionnaire uses semantic differentials to assess the quality of a product or service (</a:t>
            </a:r>
            <a:r>
              <a:rPr lang="en-US" sz="2000" b="0" i="0" strike="noStrike" baseline="0" dirty="0">
                <a:latin typeface="Arial" panose="020B0604020202020204" pitchFamily="34" charset="0"/>
              </a:rPr>
              <a:t>http://www.ueq-online.org</a:t>
            </a:r>
            <a:r>
              <a:rPr lang="en-US" sz="2000" b="0" i="0" strike="noStrike" baseline="0" dirty="0" smtClean="0">
                <a:latin typeface="Arial" panose="020B0604020202020204" pitchFamily="34" charset="0"/>
              </a:rPr>
              <a:t>/)</a:t>
            </a:r>
            <a:r>
              <a:rPr lang="en-US" sz="2000" dirty="0">
                <a:latin typeface="Arial" panose="020B0604020202020204" pitchFamily="34" charset="0"/>
              </a:rPr>
              <a:t>.</a:t>
            </a:r>
            <a:r>
              <a:rPr lang="en-US" sz="2000" b="0" i="0" strike="noStrike" baseline="0" dirty="0" smtClean="0">
                <a:latin typeface="Arial" panose="020B0604020202020204" pitchFamily="34" charset="0"/>
                <a:hlinkClick r:id="rId2">
                  <a:extLst>
                    <a:ext uri="{A12FA001-AC4F-418D-AE19-62706E023703}">
                      <ahyp:hlinkClr xmlns="" xmlns:ahyp="http://schemas.microsoft.com/office/drawing/2018/hyperlinkcolor" val="tx"/>
                    </a:ext>
                  </a:extLst>
                </a:hlinkClick>
              </a:rPr>
              <a:t> </a:t>
            </a:r>
            <a:endParaRPr lang="en-US" sz="2000" b="0" i="0" strike="noStrike" baseline="0" dirty="0">
              <a:latin typeface="Arial" panose="020B0604020202020204" pitchFamily="34" charset="0"/>
              <a:hlinkClick r:id="rId2">
                <a:extLst>
                  <a:ext uri="{A12FA001-AC4F-418D-AE19-62706E023703}">
                    <ahyp:hlinkClr xmlns="" xmlns:ahyp="http://schemas.microsoft.com/office/drawing/2018/hyperlinkcolor" val="tx"/>
                  </a:ext>
                </a:extLst>
              </a:hlinkClick>
            </a:endParaRPr>
          </a:p>
          <a:p>
            <a:r>
              <a:rPr lang="en-US" sz="2000" b="0" i="0" u="none" strike="noStrike" baseline="0" dirty="0">
                <a:latin typeface="Arial" panose="020B0604020202020204" pitchFamily="34" charset="0"/>
              </a:rPr>
              <a:t>The System Usability Score (SUS) is a short questionnaire to assess usability (see Chapter 5 and http://www.usability.gov/).</a:t>
            </a:r>
          </a:p>
        </p:txBody>
      </p:sp>
    </p:spTree>
    <p:extLst>
      <p:ext uri="{BB962C8B-B14F-4D97-AF65-F5344CB8AC3E}">
        <p14:creationId xmlns:p14="http://schemas.microsoft.com/office/powerpoint/2010/main" val="761051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A26BA3-7791-4A93-8BCA-A898C6F4C26F}"/>
              </a:ext>
            </a:extLst>
          </p:cNvPr>
          <p:cNvGrpSpPr/>
          <p:nvPr/>
        </p:nvGrpSpPr>
        <p:grpSpPr>
          <a:xfrm>
            <a:off x="813638" y="1356033"/>
            <a:ext cx="7516725" cy="4282602"/>
            <a:chOff x="1038725" y="1841808"/>
            <a:chExt cx="7516725" cy="4282602"/>
          </a:xfrm>
        </p:grpSpPr>
        <p:pic>
          <p:nvPicPr>
            <p:cNvPr id="4" name="Picture 3"/>
            <p:cNvPicPr>
              <a:picLocks noChangeAspect="1"/>
            </p:cNvPicPr>
            <p:nvPr/>
          </p:nvPicPr>
          <p:blipFill>
            <a:blip r:embed="rId2"/>
            <a:stretch>
              <a:fillRect/>
            </a:stretch>
          </p:blipFill>
          <p:spPr>
            <a:xfrm>
              <a:off x="1038725" y="1841808"/>
              <a:ext cx="3421799" cy="4195053"/>
            </a:xfrm>
            <a:prstGeom prst="rect">
              <a:avLst/>
            </a:prstGeom>
          </p:spPr>
        </p:pic>
        <p:pic>
          <p:nvPicPr>
            <p:cNvPr id="5" name="Picture 4"/>
            <p:cNvPicPr>
              <a:picLocks noChangeAspect="1"/>
            </p:cNvPicPr>
            <p:nvPr/>
          </p:nvPicPr>
          <p:blipFill>
            <a:blip r:embed="rId3"/>
            <a:stretch>
              <a:fillRect/>
            </a:stretch>
          </p:blipFill>
          <p:spPr>
            <a:xfrm>
              <a:off x="5016804" y="1841808"/>
              <a:ext cx="3538646" cy="4282602"/>
            </a:xfrm>
            <a:prstGeom prst="rect">
              <a:avLst/>
            </a:prstGeom>
          </p:spPr>
        </p:pic>
      </p:grpSp>
      <p:sp>
        <p:nvSpPr>
          <p:cNvPr id="6" name="Title 1"/>
          <p:cNvSpPr txBox="1">
            <a:spLocks/>
          </p:cNvSpPr>
          <p:nvPr/>
        </p:nvSpPr>
        <p:spPr bwMode="auto">
          <a:xfrm>
            <a:off x="628650" y="347789"/>
            <a:ext cx="7886700" cy="63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007FA3"/>
                </a:solidFill>
                <a:latin typeface="+mj-lt"/>
                <a:ea typeface="+mj-ea"/>
                <a:cs typeface="+mj-cs"/>
              </a:defRPr>
            </a:lvl1pPr>
            <a:lvl2pPr algn="ctr" rtl="0" eaLnBrk="0" fontAlgn="base" hangingPunct="0">
              <a:spcBef>
                <a:spcPct val="0"/>
              </a:spcBef>
              <a:spcAft>
                <a:spcPct val="0"/>
              </a:spcAft>
              <a:defRPr sz="4000" b="1">
                <a:solidFill>
                  <a:srgbClr val="007FA3"/>
                </a:solidFill>
                <a:latin typeface="Arial" pitchFamily="34" charset="0"/>
              </a:defRPr>
            </a:lvl2pPr>
            <a:lvl3pPr algn="ctr" rtl="0" eaLnBrk="0" fontAlgn="base" hangingPunct="0">
              <a:spcBef>
                <a:spcPct val="0"/>
              </a:spcBef>
              <a:spcAft>
                <a:spcPct val="0"/>
              </a:spcAft>
              <a:defRPr sz="4000" b="1">
                <a:solidFill>
                  <a:srgbClr val="007FA3"/>
                </a:solidFill>
                <a:latin typeface="Arial" pitchFamily="34" charset="0"/>
              </a:defRPr>
            </a:lvl3pPr>
            <a:lvl4pPr algn="ctr" rtl="0" eaLnBrk="0" fontAlgn="base" hangingPunct="0">
              <a:spcBef>
                <a:spcPct val="0"/>
              </a:spcBef>
              <a:spcAft>
                <a:spcPct val="0"/>
              </a:spcAft>
              <a:defRPr sz="4000" b="1">
                <a:solidFill>
                  <a:srgbClr val="007FA3"/>
                </a:solidFill>
                <a:latin typeface="Arial" pitchFamily="34" charset="0"/>
              </a:defRPr>
            </a:lvl4pPr>
            <a:lvl5pPr algn="ctr" rtl="0" eaLnBrk="0" fontAlgn="base" hangingPunct="0">
              <a:spcBef>
                <a:spcPct val="0"/>
              </a:spcBef>
              <a:spcAft>
                <a:spcPct val="0"/>
              </a:spcAft>
              <a:defRPr sz="4000" b="1">
                <a:solidFill>
                  <a:srgbClr val="007FA3"/>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defTabSz="914400"/>
            <a:r>
              <a:rPr lang="en-US" kern="1400" dirty="0" smtClean="0">
                <a:latin typeface="Arial" panose="020B0604020202020204" pitchFamily="34" charset="0"/>
              </a:rPr>
              <a:t>Box 7.3</a:t>
            </a:r>
            <a:endParaRPr lang="en-US" kern="1400" dirty="0">
              <a:latin typeface="Arial" panose="020B0604020202020204" pitchFamily="34" charset="0"/>
            </a:endParaRPr>
          </a:p>
        </p:txBody>
      </p:sp>
    </p:spTree>
    <p:extLst>
      <p:ext uri="{BB962C8B-B14F-4D97-AF65-F5344CB8AC3E}">
        <p14:creationId xmlns:p14="http://schemas.microsoft.com/office/powerpoint/2010/main" val="1412386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6034"/>
            <a:ext cx="7886700" cy="739146"/>
          </a:xfrm>
        </p:spPr>
        <p:txBody>
          <a:bodyPr/>
          <a:lstStyle/>
          <a:p>
            <a:r>
              <a:rPr lang="en-US" b="1" i="0" u="none" strike="noStrike" kern="1400" baseline="0" dirty="0">
                <a:latin typeface="Arial" panose="020B0604020202020204" pitchFamily="34" charset="0"/>
              </a:rPr>
              <a:t>Questionnaires conclusions</a:t>
            </a:r>
          </a:p>
        </p:txBody>
      </p:sp>
      <p:sp>
        <p:nvSpPr>
          <p:cNvPr id="3" name="Text Placeholder 2"/>
          <p:cNvSpPr>
            <a:spLocks noGrp="1"/>
          </p:cNvSpPr>
          <p:nvPr>
            <p:ph type="body" idx="4294967295"/>
          </p:nvPr>
        </p:nvSpPr>
        <p:spPr>
          <a:xfrm>
            <a:off x="680171" y="1448401"/>
            <a:ext cx="7886700" cy="4678690"/>
          </a:xfrm>
        </p:spPr>
        <p:txBody>
          <a:bodyPr>
            <a:noAutofit/>
          </a:bodyPr>
          <a:lstStyle/>
          <a:p>
            <a:r>
              <a:rPr lang="en-US" sz="2400" b="0" i="0" u="none" strike="noStrike" baseline="0" dirty="0">
                <a:latin typeface="Arial" panose="020B0604020202020204" pitchFamily="34" charset="0"/>
              </a:rPr>
              <a:t>The ‘hints and tips’ should help you to produce more worthwhile questionnaires. </a:t>
            </a:r>
          </a:p>
          <a:p>
            <a:r>
              <a:rPr lang="en-US" sz="2400" b="0" i="0" u="none" strike="noStrike" baseline="0" dirty="0">
                <a:latin typeface="Arial" panose="020B0604020202020204" pitchFamily="34" charset="0"/>
              </a:rPr>
              <a:t>If the questionnaire is very lengthy, however, or targeted at a very large group, then we strongly recommend you consult a reference such as Oppenheim (2000) or an expert in questionnaire design.</a:t>
            </a:r>
          </a:p>
          <a:p>
            <a:r>
              <a:rPr lang="en-US" sz="2400" b="0" i="0" u="none" strike="noStrike" baseline="0" dirty="0">
                <a:latin typeface="Arial" panose="020B0604020202020204" pitchFamily="34" charset="0"/>
              </a:rPr>
              <a:t>Perhaps, the most important piece of advice is to pilot the questionnaire in draft form with a few people who are similar to the target group. </a:t>
            </a:r>
          </a:p>
          <a:p>
            <a:r>
              <a:rPr lang="en-US" sz="2400" b="0" i="0" u="none" strike="noStrike" baseline="0" dirty="0">
                <a:latin typeface="Arial" panose="020B0604020202020204" pitchFamily="34" charset="0"/>
              </a:rPr>
              <a:t>It is always surprising how an apparently simple question can be misunderstood.</a:t>
            </a:r>
          </a:p>
        </p:txBody>
      </p:sp>
    </p:spTree>
    <p:extLst>
      <p:ext uri="{BB962C8B-B14F-4D97-AF65-F5344CB8AC3E}">
        <p14:creationId xmlns:p14="http://schemas.microsoft.com/office/powerpoint/2010/main" val="576244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42673"/>
            <a:ext cx="7886700" cy="445848"/>
          </a:xfrm>
        </p:spPr>
        <p:txBody>
          <a:bodyPr/>
          <a:lstStyle/>
          <a:p>
            <a:r>
              <a:rPr lang="en-US" b="1" i="0" u="none" strike="noStrike" kern="1400" baseline="0" dirty="0">
                <a:latin typeface="Arial" panose="020B0604020202020204" pitchFamily="34" charset="0"/>
              </a:rPr>
              <a:t>Probes</a:t>
            </a:r>
          </a:p>
        </p:txBody>
      </p:sp>
      <p:sp>
        <p:nvSpPr>
          <p:cNvPr id="3" name="Text Placeholder 2"/>
          <p:cNvSpPr>
            <a:spLocks noGrp="1"/>
          </p:cNvSpPr>
          <p:nvPr>
            <p:ph type="body" idx="4294967295"/>
          </p:nvPr>
        </p:nvSpPr>
        <p:spPr>
          <a:xfrm>
            <a:off x="671547" y="1466552"/>
            <a:ext cx="7886700" cy="4351338"/>
          </a:xfrm>
        </p:spPr>
        <p:txBody>
          <a:bodyPr>
            <a:noAutofit/>
          </a:bodyPr>
          <a:lstStyle/>
          <a:p>
            <a:r>
              <a:rPr lang="en-US" sz="1800" b="0" i="0" u="none" strike="noStrike" baseline="0" dirty="0">
                <a:latin typeface="Arial" panose="020B0604020202020204" pitchFamily="34" charset="0"/>
              </a:rPr>
              <a:t>Probes are collections of artefacts designed to elicit requirements, ideas or opinions in specific contexts. </a:t>
            </a:r>
          </a:p>
          <a:p>
            <a:r>
              <a:rPr lang="en-US" sz="1800" b="0" i="0" u="none" strike="noStrike" baseline="0" dirty="0">
                <a:latin typeface="Arial" panose="020B0604020202020204" pitchFamily="34" charset="0"/>
              </a:rPr>
              <a:t>‘Cultural probes’ were developed by Bill Gaver and colleagues (Gaver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1999) in working with elderly people located in three European cities. </a:t>
            </a:r>
          </a:p>
          <a:p>
            <a:r>
              <a:rPr lang="en-US" sz="1800" b="0" i="0" u="none" strike="noStrike" baseline="0" dirty="0">
                <a:latin typeface="Arial" panose="020B0604020202020204" pitchFamily="34" charset="0"/>
              </a:rPr>
              <a:t>The overall aim was to design technologies that would foster greater participation in the community by older people. </a:t>
            </a:r>
          </a:p>
          <a:p>
            <a:r>
              <a:rPr lang="en-US" sz="1800" b="0" i="0" u="none" strike="noStrike" baseline="0" dirty="0">
                <a:latin typeface="Arial" panose="020B0604020202020204" pitchFamily="34" charset="0"/>
              </a:rPr>
              <a:t>The designers first got to know the groups in person, then introduced them to the cultural probes packages. </a:t>
            </a:r>
          </a:p>
          <a:p>
            <a:r>
              <a:rPr lang="en-US" sz="1800" b="0" i="0" u="none" strike="noStrike" baseline="0" dirty="0">
                <a:latin typeface="Arial" panose="020B0604020202020204" pitchFamily="34" charset="0"/>
              </a:rPr>
              <a:t>Each person received a collection of maps, postcards, a disposable camera and booklets – each item being carefully designed to stimulate interest and curiosity and suggesting ways in which people could use it to send ideas back to the designers. </a:t>
            </a:r>
          </a:p>
          <a:p>
            <a:r>
              <a:rPr lang="en-US" sz="1800" b="0" i="0" u="none" strike="noStrike" baseline="0" dirty="0">
                <a:latin typeface="Arial" panose="020B0604020202020204" pitchFamily="34" charset="0"/>
              </a:rPr>
              <a:t>They were ‘designed to provoke inspirational responses’ (ibid., p. 22). </a:t>
            </a:r>
          </a:p>
        </p:txBody>
      </p:sp>
    </p:spTree>
    <p:extLst>
      <p:ext uri="{BB962C8B-B14F-4D97-AF65-F5344CB8AC3E}">
        <p14:creationId xmlns:p14="http://schemas.microsoft.com/office/powerpoint/2010/main" val="1939580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9542"/>
            <a:ext cx="7886700" cy="549366"/>
          </a:xfrm>
        </p:spPr>
        <p:txBody>
          <a:bodyPr/>
          <a:lstStyle/>
          <a:p>
            <a:r>
              <a:rPr lang="en-US" b="1" i="0" u="none" strike="noStrike" kern="1400" baseline="0" dirty="0">
                <a:latin typeface="Arial" panose="020B0604020202020204" pitchFamily="34" charset="0"/>
              </a:rPr>
              <a:t>Cultural probes (1 of 2)</a:t>
            </a:r>
          </a:p>
        </p:txBody>
      </p:sp>
      <p:sp>
        <p:nvSpPr>
          <p:cNvPr id="3" name="Text Placeholder 2"/>
          <p:cNvSpPr>
            <a:spLocks noGrp="1"/>
          </p:cNvSpPr>
          <p:nvPr>
            <p:ph type="body" idx="4294967295"/>
          </p:nvPr>
        </p:nvSpPr>
        <p:spPr>
          <a:xfrm>
            <a:off x="666843" y="1471373"/>
            <a:ext cx="5535613" cy="4509967"/>
          </a:xfrm>
        </p:spPr>
        <p:txBody>
          <a:bodyPr>
            <a:noAutofit/>
          </a:bodyPr>
          <a:lstStyle/>
          <a:p>
            <a:r>
              <a:rPr lang="en-US" sz="1800" b="0" i="0" u="none" strike="noStrike" baseline="0" dirty="0">
                <a:latin typeface="Arial" panose="020B0604020202020204" pitchFamily="34" charset="0"/>
              </a:rPr>
              <a:t>Postcards such as that shown in Figure 7.6, for example, asked people to list their favourite devices. </a:t>
            </a:r>
          </a:p>
          <a:p>
            <a:r>
              <a:rPr lang="en-US" sz="1800" b="0" i="0" u="none" strike="noStrike" baseline="0" dirty="0">
                <a:latin typeface="Arial" panose="020B0604020202020204" pitchFamily="34" charset="0"/>
              </a:rPr>
              <a:t>The disposable cameras had customized covers which suggested scenes to be captured, such as ‘the first person you will see today’ or ‘something boring’. </a:t>
            </a:r>
          </a:p>
          <a:p>
            <a:r>
              <a:rPr lang="en-US" sz="1800" b="0" i="0" u="none" strike="noStrike" baseline="0" dirty="0">
                <a:latin typeface="Arial" panose="020B0604020202020204" pitchFamily="34" charset="0"/>
              </a:rPr>
              <a:t>Over a period of weeks, many of the probe materials were sent back to the designers, carrying rich data about the lives of the elderly people. </a:t>
            </a:r>
          </a:p>
          <a:p>
            <a:r>
              <a:rPr lang="en-US" sz="1800" b="0" i="0" u="none" strike="noStrike" baseline="0" dirty="0">
                <a:latin typeface="Arial" panose="020B0604020202020204" pitchFamily="34" charset="0"/>
              </a:rPr>
              <a:t>Not all items worked out as planned – the authors do not specify which – and the materials were selectively redesigned before being distributed to subsequent participants. </a:t>
            </a:r>
          </a:p>
        </p:txBody>
      </p:sp>
      <p:pic>
        <p:nvPicPr>
          <p:cNvPr id="4" name="Picture 3"/>
          <p:cNvPicPr>
            <a:picLocks noChangeAspect="1"/>
          </p:cNvPicPr>
          <p:nvPr/>
        </p:nvPicPr>
        <p:blipFill>
          <a:blip r:embed="rId3"/>
          <a:stretch>
            <a:fillRect/>
          </a:stretch>
        </p:blipFill>
        <p:spPr>
          <a:xfrm>
            <a:off x="6592212" y="2235600"/>
            <a:ext cx="1923138" cy="2386799"/>
          </a:xfrm>
          <a:prstGeom prst="rect">
            <a:avLst/>
          </a:prstGeom>
        </p:spPr>
      </p:pic>
      <p:sp>
        <p:nvSpPr>
          <p:cNvPr id="5" name="TextBox 4">
            <a:extLst>
              <a:ext uri="{FF2B5EF4-FFF2-40B4-BE49-F238E27FC236}">
                <a16:creationId xmlns:a16="http://schemas.microsoft.com/office/drawing/2014/main" id="{47196FCF-C577-4D92-80A3-71C96D8B782A}"/>
              </a:ext>
            </a:extLst>
          </p:cNvPr>
          <p:cNvSpPr txBox="1"/>
          <p:nvPr/>
        </p:nvSpPr>
        <p:spPr>
          <a:xfrm>
            <a:off x="1013778" y="5926137"/>
            <a:ext cx="7734935" cy="338138"/>
          </a:xfrm>
          <a:prstGeom prst="rect">
            <a:avLst/>
          </a:prstGeom>
          <a:noFill/>
        </p:spPr>
        <p:txBody>
          <a:bodyPr wrap="square">
            <a:spAutoFit/>
          </a:bodyPr>
          <a:lstStyle/>
          <a:p>
            <a:pPr>
              <a:defRPr/>
            </a:pPr>
            <a:r>
              <a:rPr lang="en-IN" sz="800" i="1" dirty="0">
                <a:latin typeface="+mj-lt"/>
              </a:rPr>
              <a:t>Source</a:t>
            </a:r>
            <a:r>
              <a:rPr lang="en-IN" sz="800" dirty="0">
                <a:latin typeface="+mj-lt"/>
              </a:rPr>
              <a:t>: </a:t>
            </a:r>
            <a:r>
              <a:rPr lang="en-IN" sz="800" dirty="0" err="1">
                <a:latin typeface="+mj-lt"/>
              </a:rPr>
              <a:t>Gaver</a:t>
            </a:r>
            <a:r>
              <a:rPr lang="en-IN" sz="800" dirty="0">
                <a:latin typeface="+mj-lt"/>
              </a:rPr>
              <a:t>, W.W., Dunne, T. and </a:t>
            </a:r>
            <a:r>
              <a:rPr lang="en-IN" sz="800" dirty="0" err="1">
                <a:latin typeface="+mj-lt"/>
              </a:rPr>
              <a:t>Pacenti</a:t>
            </a:r>
            <a:r>
              <a:rPr lang="en-IN" sz="800" dirty="0">
                <a:latin typeface="+mj-lt"/>
              </a:rPr>
              <a:t>, E. (1999) Design: Cultural probes, </a:t>
            </a:r>
            <a:r>
              <a:rPr lang="en-IN" sz="800" i="1" dirty="0">
                <a:latin typeface="+mj-lt"/>
              </a:rPr>
              <a:t>Interactions</a:t>
            </a:r>
            <a:r>
              <a:rPr lang="en-IN" sz="800" dirty="0">
                <a:latin typeface="+mj-lt"/>
              </a:rPr>
              <a:t>, 6(1), pp. 21–29 </a:t>
            </a:r>
            <a:r>
              <a:rPr lang="en-US" sz="800" dirty="0">
                <a:latin typeface="+mj-lt"/>
              </a:rPr>
              <a:t>© 1999 ACM, Inc. Reprinted by </a:t>
            </a:r>
            <a:r>
              <a:rPr lang="en-IN" sz="800" dirty="0">
                <a:latin typeface="+mj-lt"/>
              </a:rPr>
              <a:t>permission. http://doi.acm.org/10.1145/291224.291235</a:t>
            </a:r>
          </a:p>
        </p:txBody>
      </p:sp>
    </p:spTree>
    <p:extLst>
      <p:ext uri="{BB962C8B-B14F-4D97-AF65-F5344CB8AC3E}">
        <p14:creationId xmlns:p14="http://schemas.microsoft.com/office/powerpoint/2010/main" val="1880631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0054"/>
            <a:ext cx="7886700" cy="670136"/>
          </a:xfrm>
        </p:spPr>
        <p:txBody>
          <a:bodyPr/>
          <a:lstStyle/>
          <a:p>
            <a:r>
              <a:rPr lang="en-US" b="1" i="0" u="none" strike="noStrike" kern="1400" baseline="0" dirty="0">
                <a:latin typeface="Arial" panose="020B0604020202020204" pitchFamily="34" charset="0"/>
              </a:rPr>
              <a:t>Cultural probes (2 of 2)</a:t>
            </a:r>
          </a:p>
        </p:txBody>
      </p:sp>
      <p:sp>
        <p:nvSpPr>
          <p:cNvPr id="3" name="Text Placeholder 2"/>
          <p:cNvSpPr>
            <a:spLocks noGrp="1"/>
          </p:cNvSpPr>
          <p:nvPr>
            <p:ph type="body" idx="4294967295"/>
          </p:nvPr>
        </p:nvSpPr>
        <p:spPr>
          <a:xfrm>
            <a:off x="678012" y="1448399"/>
            <a:ext cx="7886700" cy="4678692"/>
          </a:xfrm>
        </p:spPr>
        <p:txBody>
          <a:bodyPr>
            <a:noAutofit/>
          </a:bodyPr>
          <a:lstStyle/>
          <a:p>
            <a:r>
              <a:rPr lang="en-US" sz="2400" b="0" i="0" u="none" strike="noStrike" baseline="0" dirty="0">
                <a:latin typeface="Arial" panose="020B0604020202020204" pitchFamily="34" charset="0"/>
              </a:rPr>
              <a:t>All in all, the exercise was highly successful in capturing the general sense of what it meant to be elderly in the communities involved, although it is noted that the results did not have a direct impact on design.</a:t>
            </a:r>
          </a:p>
          <a:p>
            <a:r>
              <a:rPr lang="en-US" sz="2400" b="0" i="0" u="none" strike="noStrike" baseline="0" dirty="0">
                <a:latin typeface="Arial" panose="020B0604020202020204" pitchFamily="34" charset="0"/>
              </a:rPr>
              <a:t>The philosophy behind cultural probes was rather different than trying to gather requirements and illustrates well the difference between requirements elicitation and requirements generation. </a:t>
            </a:r>
          </a:p>
          <a:p>
            <a:r>
              <a:rPr lang="en-US" sz="2400" b="0" i="0" u="none" strike="noStrike" baseline="0" dirty="0">
                <a:latin typeface="Arial" panose="020B0604020202020204" pitchFamily="34" charset="0"/>
              </a:rPr>
              <a:t>Gaver argues that probes are meant to confront, they are intended to provide inspiration for designers rather than elicit specific requirements.</a:t>
            </a:r>
          </a:p>
        </p:txBody>
      </p:sp>
    </p:spTree>
    <p:extLst>
      <p:ext uri="{BB962C8B-B14F-4D97-AF65-F5344CB8AC3E}">
        <p14:creationId xmlns:p14="http://schemas.microsoft.com/office/powerpoint/2010/main" val="1103505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040"/>
            <a:ext cx="7886700" cy="601124"/>
          </a:xfrm>
        </p:spPr>
        <p:txBody>
          <a:bodyPr/>
          <a:lstStyle/>
          <a:p>
            <a:r>
              <a:rPr lang="en-US" b="1" i="0" u="none" strike="noStrike" kern="1400" baseline="0" dirty="0">
                <a:latin typeface="Arial" panose="020B0604020202020204" pitchFamily="34" charset="0"/>
              </a:rPr>
              <a:t>Technology probes</a:t>
            </a:r>
          </a:p>
        </p:txBody>
      </p:sp>
      <p:sp>
        <p:nvSpPr>
          <p:cNvPr id="3" name="Text Placeholder 2"/>
          <p:cNvSpPr>
            <a:spLocks noGrp="1"/>
          </p:cNvSpPr>
          <p:nvPr>
            <p:ph type="body" idx="4294967295"/>
          </p:nvPr>
        </p:nvSpPr>
        <p:spPr>
          <a:xfrm>
            <a:off x="671780" y="1467214"/>
            <a:ext cx="7886700" cy="4351338"/>
          </a:xfrm>
        </p:spPr>
        <p:txBody>
          <a:bodyPr>
            <a:noAutofit/>
          </a:bodyPr>
          <a:lstStyle/>
          <a:p>
            <a:r>
              <a:rPr lang="en-US" sz="1800" b="0" i="0" u="none" strike="noStrike" baseline="0" dirty="0">
                <a:latin typeface="Arial" panose="020B0604020202020204" pitchFamily="34" charset="0"/>
              </a:rPr>
              <a:t>Technology probes are another form of probe that were used to gather requirements for home technologies and the area has now evolved into a whole area of ‘probology’. </a:t>
            </a:r>
          </a:p>
          <a:p>
            <a:r>
              <a:rPr lang="en-US" sz="1800" b="0" i="0" u="none" strike="noStrike" baseline="0" dirty="0">
                <a:latin typeface="Arial" panose="020B0604020202020204" pitchFamily="34" charset="0"/>
              </a:rPr>
              <a:t>In discussing the use of mobile probes (Hulkko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2004), it is argued that probes are humane, they create fragments of understanding and insight and use uncertainty through providing stories. </a:t>
            </a:r>
          </a:p>
          <a:p>
            <a:r>
              <a:rPr lang="en-US" sz="1800" b="0" i="0" u="none" strike="noStrike" baseline="0" dirty="0">
                <a:latin typeface="Arial" panose="020B0604020202020204" pitchFamily="34" charset="0"/>
              </a:rPr>
              <a:t>Probes inspire and provoke designers to engage with the lives of others. </a:t>
            </a:r>
          </a:p>
          <a:p>
            <a:r>
              <a:rPr lang="en-US" sz="1800" b="0" i="0" u="none" strike="noStrike" baseline="0" dirty="0">
                <a:latin typeface="Arial" panose="020B0604020202020204" pitchFamily="34" charset="0"/>
              </a:rPr>
              <a:t>Another analysis of probes (cultural, mobile, domestic and urban) by Graham </a:t>
            </a:r>
            <a:r>
              <a:rPr lang="en-US" sz="1800" b="0" i="1" u="none" strike="noStrike" baseline="0" dirty="0">
                <a:latin typeface="Arial" panose="020B0604020202020204" pitchFamily="34" charset="0"/>
              </a:rPr>
              <a:t>et al.</a:t>
            </a:r>
            <a:r>
              <a:rPr lang="en-US" sz="1800" b="0" i="0" u="none" strike="noStrike" baseline="0" dirty="0">
                <a:latin typeface="Arial" panose="020B0604020202020204" pitchFamily="34" charset="0"/>
              </a:rPr>
              <a:t> (2007) concludes that probes represent the ‘turn to the personal’ in a direct reference to the ‘turn to the social’ that happened in HCI at the beginning of the 1990s (see Chapter 18 for more on this). </a:t>
            </a:r>
          </a:p>
          <a:p>
            <a:r>
              <a:rPr lang="en-US" sz="1800" b="0" i="0" u="none" strike="noStrike" baseline="0" dirty="0">
                <a:latin typeface="Arial" panose="020B0604020202020204" pitchFamily="34" charset="0"/>
              </a:rPr>
              <a:t>Probes are an amalgam of social science methods for understanding (such as photography, diaries, life documents and so on) that enable designers to focus upon the individual’s everyday life, going beyond the general.</a:t>
            </a:r>
          </a:p>
        </p:txBody>
      </p:sp>
    </p:spTree>
    <p:extLst>
      <p:ext uri="{BB962C8B-B14F-4D97-AF65-F5344CB8AC3E}">
        <p14:creationId xmlns:p14="http://schemas.microsoft.com/office/powerpoint/2010/main" val="94881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2212"/>
            <a:ext cx="7886700" cy="649288"/>
          </a:xfrm>
        </p:spPr>
        <p:txBody>
          <a:bodyPr/>
          <a:lstStyle/>
          <a:p>
            <a:r>
              <a:rPr lang="en-US" b="1" i="0" u="none" strike="noStrike" kern="1400" baseline="0" dirty="0">
                <a:latin typeface="Arial" panose="020B0604020202020204" pitchFamily="34" charset="0"/>
              </a:rPr>
              <a:t>Iteration is key</a:t>
            </a:r>
          </a:p>
        </p:txBody>
      </p:sp>
      <p:sp>
        <p:nvSpPr>
          <p:cNvPr id="3" name="Text Placeholder 2"/>
          <p:cNvSpPr>
            <a:spLocks noGrp="1"/>
          </p:cNvSpPr>
          <p:nvPr>
            <p:ph type="body" idx="4294967295"/>
          </p:nvPr>
        </p:nvSpPr>
        <p:spPr>
          <a:xfrm>
            <a:off x="695325" y="1436000"/>
            <a:ext cx="7886700" cy="4507601"/>
          </a:xfrm>
        </p:spPr>
        <p:txBody>
          <a:bodyPr/>
          <a:lstStyle/>
          <a:p>
            <a:r>
              <a:rPr lang="en-US" sz="2800" b="0" i="0" u="none" strike="noStrike" baseline="0" dirty="0">
                <a:latin typeface="Arial" panose="020B0604020202020204" pitchFamily="34" charset="0"/>
              </a:rPr>
              <a:t>This is why the analysis–design–evaluation process is so iterative. </a:t>
            </a:r>
          </a:p>
          <a:p>
            <a:r>
              <a:rPr lang="en-US" sz="2800" b="0" i="0" u="none" strike="noStrike" baseline="0" dirty="0">
                <a:latin typeface="Arial" panose="020B0604020202020204" pitchFamily="34" charset="0"/>
              </a:rPr>
              <a:t>The effectiveness of the designer’s creative leap can only be judged when user and other designers review the requirements, something that is best done with the aid of scenarios and early designs or a prototype. </a:t>
            </a:r>
          </a:p>
          <a:p>
            <a:r>
              <a:rPr lang="en-US" sz="2800" b="0" i="0" u="none" strike="noStrike" baseline="0" dirty="0">
                <a:latin typeface="Arial" panose="020B0604020202020204" pitchFamily="34" charset="0"/>
              </a:rPr>
              <a:t>Just to further complicate matters, additional requirements will emerge as the design process continues.</a:t>
            </a:r>
          </a:p>
        </p:txBody>
      </p:sp>
    </p:spTree>
    <p:extLst>
      <p:ext uri="{BB962C8B-B14F-4D97-AF65-F5344CB8AC3E}">
        <p14:creationId xmlns:p14="http://schemas.microsoft.com/office/powerpoint/2010/main" val="1529684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8171"/>
            <a:ext cx="7886700" cy="532112"/>
          </a:xfrm>
        </p:spPr>
        <p:txBody>
          <a:bodyPr/>
          <a:lstStyle/>
          <a:p>
            <a:r>
              <a:rPr lang="en-US" b="1" i="0" u="none" strike="noStrike" kern="1400" baseline="0" dirty="0">
                <a:latin typeface="Arial" panose="020B0604020202020204" pitchFamily="34" charset="0"/>
              </a:rPr>
              <a:t>Probes concluded</a:t>
            </a:r>
          </a:p>
        </p:txBody>
      </p:sp>
      <p:sp>
        <p:nvSpPr>
          <p:cNvPr id="3" name="Text Placeholder 2"/>
          <p:cNvSpPr>
            <a:spLocks noGrp="1"/>
          </p:cNvSpPr>
          <p:nvPr>
            <p:ph type="body" idx="4294967295"/>
          </p:nvPr>
        </p:nvSpPr>
        <p:spPr>
          <a:xfrm>
            <a:off x="660400" y="1444624"/>
            <a:ext cx="7886700" cy="4670425"/>
          </a:xfrm>
        </p:spPr>
        <p:txBody>
          <a:bodyPr/>
          <a:lstStyle/>
          <a:p>
            <a:r>
              <a:rPr lang="en-US" sz="2800" b="0" i="0" u="none" strike="noStrike" baseline="0" dirty="0">
                <a:latin typeface="Arial" panose="020B0604020202020204" pitchFamily="34" charset="0"/>
              </a:rPr>
              <a:t>People find it very difficult to express abstract ideas and probes are a way of provoking them to think about things in a different way. </a:t>
            </a:r>
          </a:p>
          <a:p>
            <a:r>
              <a:rPr lang="en-US" sz="2800" b="0" i="0" u="none" strike="noStrike" baseline="0" dirty="0">
                <a:latin typeface="Arial" panose="020B0604020202020204" pitchFamily="34" charset="0"/>
              </a:rPr>
              <a:t>They are one form of stimulus needed to help designers get the data they need (see Box 7.2). </a:t>
            </a:r>
          </a:p>
          <a:p>
            <a:r>
              <a:rPr lang="en-US" sz="2800" b="0" i="0" u="none" strike="noStrike" baseline="0" dirty="0">
                <a:latin typeface="Arial" panose="020B0604020202020204" pitchFamily="34" charset="0"/>
              </a:rPr>
              <a:t>As with other techniques for helping designers in the understanding process, probes will need thoughtful design, prototyping and evaluation before they are used in the real investigation.</a:t>
            </a:r>
          </a:p>
        </p:txBody>
      </p:sp>
    </p:spTree>
    <p:extLst>
      <p:ext uri="{BB962C8B-B14F-4D97-AF65-F5344CB8AC3E}">
        <p14:creationId xmlns:p14="http://schemas.microsoft.com/office/powerpoint/2010/main" val="730356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763588"/>
          </a:xfrm>
        </p:spPr>
        <p:txBody>
          <a:bodyPr/>
          <a:lstStyle/>
          <a:p>
            <a:r>
              <a:rPr lang="en-US" b="1" i="0" u="none" strike="noStrike" kern="1400" baseline="0" dirty="0">
                <a:latin typeface="Arial" panose="020B0604020202020204" pitchFamily="34" charset="0"/>
              </a:rPr>
              <a:t>Card sorting techniques (1 of 5)</a:t>
            </a:r>
          </a:p>
        </p:txBody>
      </p:sp>
      <p:sp>
        <p:nvSpPr>
          <p:cNvPr id="3" name="Text Placeholder 2"/>
          <p:cNvSpPr>
            <a:spLocks noGrp="1"/>
          </p:cNvSpPr>
          <p:nvPr>
            <p:ph type="body" idx="4294967295"/>
          </p:nvPr>
        </p:nvSpPr>
        <p:spPr>
          <a:xfrm>
            <a:off x="669925" y="1454150"/>
            <a:ext cx="7886700" cy="4679950"/>
          </a:xfrm>
        </p:spPr>
        <p:txBody>
          <a:bodyPr>
            <a:noAutofit/>
          </a:bodyPr>
          <a:lstStyle/>
          <a:p>
            <a:r>
              <a:rPr lang="en-US" sz="2400" b="0" i="0" u="none" strike="noStrike" baseline="0" dirty="0">
                <a:latin typeface="Arial" panose="020B0604020202020204" pitchFamily="34" charset="0"/>
              </a:rPr>
              <a:t>Card sorting refers to a number of techniques concerned with understanding how people classify and categorize things. </a:t>
            </a:r>
          </a:p>
          <a:p>
            <a:r>
              <a:rPr lang="en-US" sz="2400" b="0" i="0" u="none" strike="noStrike" baseline="0" dirty="0">
                <a:latin typeface="Arial" panose="020B0604020202020204" pitchFamily="34" charset="0"/>
              </a:rPr>
              <a:t>It has been said that trying to find things on a website is like looking for the scissors in someone else’s kitchen. </a:t>
            </a:r>
          </a:p>
          <a:p>
            <a:r>
              <a:rPr lang="en-US" sz="2400" b="0" i="0" u="none" strike="noStrike" baseline="0" dirty="0">
                <a:latin typeface="Arial" panose="020B0604020202020204" pitchFamily="34" charset="0"/>
              </a:rPr>
              <a:t>You know there are some but finding them can be another matter altogether. </a:t>
            </a:r>
          </a:p>
          <a:p>
            <a:r>
              <a:rPr lang="en-US" sz="2400" b="0" i="0" u="none" strike="noStrike" baseline="0" dirty="0">
                <a:latin typeface="Arial" panose="020B0604020202020204" pitchFamily="34" charset="0"/>
              </a:rPr>
              <a:t>How people organize things is a very personal matter. </a:t>
            </a:r>
          </a:p>
          <a:p>
            <a:r>
              <a:rPr lang="en-US" sz="2400" b="0" i="0" u="none" strike="noStrike" baseline="0" dirty="0">
                <a:latin typeface="Arial" panose="020B0604020202020204" pitchFamily="34" charset="0"/>
              </a:rPr>
              <a:t>Card sorting is particularly relevant in information architecture design as the structure of the content is critical.</a:t>
            </a:r>
          </a:p>
        </p:txBody>
      </p:sp>
    </p:spTree>
    <p:extLst>
      <p:ext uri="{BB962C8B-B14F-4D97-AF65-F5344CB8AC3E}">
        <p14:creationId xmlns:p14="http://schemas.microsoft.com/office/powerpoint/2010/main" val="87202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1313"/>
            <a:ext cx="7886700" cy="649288"/>
          </a:xfrm>
        </p:spPr>
        <p:txBody>
          <a:bodyPr/>
          <a:lstStyle/>
          <a:p>
            <a:r>
              <a:rPr lang="en-US" b="1" kern="1400" dirty="0">
                <a:latin typeface="Arial" panose="020B0604020202020204" pitchFamily="34" charset="0"/>
              </a:rPr>
              <a:t>Card sorting techniques (2 of 5)</a:t>
            </a:r>
            <a:endParaRPr lang="en-US"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85800" y="1447800"/>
            <a:ext cx="7886700" cy="4351338"/>
          </a:xfrm>
        </p:spPr>
        <p:txBody>
          <a:bodyPr>
            <a:noAutofit/>
          </a:bodyPr>
          <a:lstStyle/>
          <a:p>
            <a:r>
              <a:rPr lang="en-US" sz="2400" b="0" i="0" u="none" strike="noStrike" baseline="0" dirty="0">
                <a:latin typeface="Arial" panose="020B0604020202020204" pitchFamily="34" charset="0"/>
              </a:rPr>
              <a:t>As a method of understanding, card sorting can be used in a number of ways. </a:t>
            </a:r>
          </a:p>
          <a:p>
            <a:r>
              <a:rPr lang="en-US" sz="2400" b="0" i="0" u="none" strike="noStrike" baseline="0" dirty="0">
                <a:latin typeface="Arial" panose="020B0604020202020204" pitchFamily="34" charset="0"/>
              </a:rPr>
              <a:t>At its most basic, card sorting involves writing concepts onto cards and then grouping them in different ways. </a:t>
            </a:r>
          </a:p>
          <a:p>
            <a:r>
              <a:rPr lang="en-US" sz="2400" b="0" i="0" u="none" strike="noStrike" baseline="0" dirty="0">
                <a:latin typeface="Arial" panose="020B0604020202020204" pitchFamily="34" charset="0"/>
              </a:rPr>
              <a:t>A group of people work with a facilitator to structure data, concepts, objects or other artefacts, trying to understand what categories are most appropriate to group them together. </a:t>
            </a:r>
          </a:p>
          <a:p>
            <a:r>
              <a:rPr lang="en-US" sz="2400" b="0" i="0" u="none" strike="noStrike" baseline="0" dirty="0">
                <a:latin typeface="Arial" panose="020B0604020202020204" pitchFamily="34" charset="0"/>
              </a:rPr>
              <a:t>This results in a taxonomy (a classification) and a set of high-level concepts known as an ontology.</a:t>
            </a:r>
          </a:p>
        </p:txBody>
      </p:sp>
    </p:spTree>
    <p:extLst>
      <p:ext uri="{BB962C8B-B14F-4D97-AF65-F5344CB8AC3E}">
        <p14:creationId xmlns:p14="http://schemas.microsoft.com/office/powerpoint/2010/main" val="1035209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4163"/>
            <a:ext cx="7886700" cy="763588"/>
          </a:xfrm>
        </p:spPr>
        <p:txBody>
          <a:bodyPr/>
          <a:lstStyle/>
          <a:p>
            <a:r>
              <a:rPr lang="en-US" b="1" kern="1400" dirty="0">
                <a:latin typeface="Arial" panose="020B0604020202020204" pitchFamily="34" charset="0"/>
              </a:rPr>
              <a:t>Card sorting techniques (3 of 5)</a:t>
            </a:r>
            <a:endParaRPr lang="en-US"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88976" y="1478475"/>
            <a:ext cx="5146608" cy="4303200"/>
          </a:xfrm>
        </p:spPr>
        <p:txBody>
          <a:bodyPr>
            <a:noAutofit/>
          </a:bodyPr>
          <a:lstStyle/>
          <a:p>
            <a:r>
              <a:rPr lang="en-US" sz="1600" b="0" i="0" u="none" strike="noStrike" baseline="0" dirty="0">
                <a:latin typeface="Arial" panose="020B0604020202020204" pitchFamily="34" charset="0"/>
              </a:rPr>
              <a:t>Where the results from a large number of people are available, various mathematical grouping techniques can be used. </a:t>
            </a:r>
          </a:p>
          <a:p>
            <a:r>
              <a:rPr lang="en-US" sz="1600" b="0" i="0" u="none" strike="noStrike" baseline="0" dirty="0">
                <a:latin typeface="Arial" panose="020B0604020202020204" pitchFamily="34" charset="0"/>
              </a:rPr>
              <a:t>Card sorting can be conducted face to face or using an on-line tool. </a:t>
            </a:r>
          </a:p>
          <a:p>
            <a:r>
              <a:rPr lang="en-US" sz="1600" b="0" i="0" u="none" strike="noStrike" baseline="0" dirty="0">
                <a:latin typeface="Arial" panose="020B0604020202020204" pitchFamily="34" charset="0"/>
              </a:rPr>
              <a:t>Hudson (2012) gives the example of a supermarket checkout vegetable pricing machine </a:t>
            </a:r>
          </a:p>
          <a:p>
            <a:r>
              <a:rPr lang="en-US" sz="1600" b="0" i="0" u="none" strike="noStrike" baseline="0" dirty="0">
                <a:latin typeface="Arial" panose="020B0604020202020204" pitchFamily="34" charset="0"/>
              </a:rPr>
              <a:t>If a customer has bought some onions, which category should they select? </a:t>
            </a:r>
          </a:p>
          <a:p>
            <a:r>
              <a:rPr lang="en-US" sz="1600" b="0" i="0" u="none" strike="noStrike" baseline="0" dirty="0">
                <a:latin typeface="Arial" panose="020B0604020202020204" pitchFamily="34" charset="0"/>
              </a:rPr>
              <a:t>How about if they have some courgettes, broccoli or aubergines? </a:t>
            </a:r>
          </a:p>
          <a:p>
            <a:r>
              <a:rPr lang="en-US" sz="1600" b="0" i="0" u="none" strike="noStrike" baseline="0" dirty="0">
                <a:latin typeface="Arial" panose="020B0604020202020204" pitchFamily="34" charset="0"/>
              </a:rPr>
              <a:t>If customers have to spend a long time searching for the right category (and any casual observation of supermarket checkouts suggests they do), queues will build up and people will get dissatisfied and go elsewhere next time they want to shop.</a:t>
            </a:r>
          </a:p>
        </p:txBody>
      </p:sp>
      <p:pic>
        <p:nvPicPr>
          <p:cNvPr id="5" name="Picture 1">
            <a:extLst>
              <a:ext uri="{FF2B5EF4-FFF2-40B4-BE49-F238E27FC236}">
                <a16:creationId xmlns:a16="http://schemas.microsoft.com/office/drawing/2014/main" id="{A7964253-4F6B-4E92-9870-6F4C98B8E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721351" y="2292954"/>
            <a:ext cx="3007889" cy="224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20763" y="6124575"/>
            <a:ext cx="2198038" cy="215444"/>
          </a:xfrm>
          <a:prstGeom prst="rect">
            <a:avLst/>
          </a:prstGeom>
          <a:noFill/>
        </p:spPr>
        <p:txBody>
          <a:bodyPr wrap="none" rtlCol="0">
            <a:spAutoFit/>
          </a:bodyPr>
          <a:lstStyle/>
          <a:p>
            <a:r>
              <a:rPr lang="en-IN" sz="800" i="1" dirty="0" smtClean="0"/>
              <a:t>Source</a:t>
            </a:r>
            <a:r>
              <a:rPr lang="en-IN" sz="800" dirty="0"/>
              <a:t>: </a:t>
            </a:r>
            <a:r>
              <a:rPr lang="en-IN" sz="800" dirty="0" err="1"/>
              <a:t>Henglein</a:t>
            </a:r>
            <a:r>
              <a:rPr lang="en-IN" sz="800" dirty="0"/>
              <a:t> and Streets/</a:t>
            </a:r>
            <a:r>
              <a:rPr lang="en-IN" sz="800" dirty="0" err="1"/>
              <a:t>cultura</a:t>
            </a:r>
            <a:r>
              <a:rPr lang="en-IN" sz="800" dirty="0"/>
              <a:t>/Corbis</a:t>
            </a:r>
          </a:p>
        </p:txBody>
      </p:sp>
    </p:spTree>
    <p:extLst>
      <p:ext uri="{BB962C8B-B14F-4D97-AF65-F5344CB8AC3E}">
        <p14:creationId xmlns:p14="http://schemas.microsoft.com/office/powerpoint/2010/main" val="1992823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630238"/>
          </a:xfrm>
        </p:spPr>
        <p:txBody>
          <a:bodyPr/>
          <a:lstStyle/>
          <a:p>
            <a:r>
              <a:rPr lang="en-US" b="1" i="0" u="none" strike="noStrike" kern="1400" baseline="0" dirty="0">
                <a:latin typeface="Arial" panose="020B0604020202020204" pitchFamily="34" charset="0"/>
              </a:rPr>
              <a:t>Card sorting techniques</a:t>
            </a:r>
            <a:r>
              <a:rPr lang="en-US" b="1" i="0" u="none" strike="noStrike" kern="1400" dirty="0">
                <a:latin typeface="Arial" panose="020B0604020202020204" pitchFamily="34" charset="0"/>
              </a:rPr>
              <a:t> </a:t>
            </a:r>
            <a:r>
              <a:rPr lang="en-US" b="1" i="0" u="none" strike="noStrike" kern="1400" baseline="0" dirty="0">
                <a:latin typeface="Arial" panose="020B0604020202020204" pitchFamily="34" charset="0"/>
              </a:rPr>
              <a:t>(4 of 5)</a:t>
            </a:r>
          </a:p>
        </p:txBody>
      </p:sp>
      <p:sp>
        <p:nvSpPr>
          <p:cNvPr id="3" name="Text Placeholder 2"/>
          <p:cNvSpPr>
            <a:spLocks noGrp="1"/>
          </p:cNvSpPr>
          <p:nvPr>
            <p:ph type="body" idx="4294967295"/>
          </p:nvPr>
        </p:nvSpPr>
        <p:spPr>
          <a:xfrm>
            <a:off x="681990" y="1478915"/>
            <a:ext cx="7886700" cy="4351338"/>
          </a:xfrm>
        </p:spPr>
        <p:txBody>
          <a:bodyPr>
            <a:noAutofit/>
          </a:bodyPr>
          <a:lstStyle/>
          <a:p>
            <a:r>
              <a:rPr lang="en-US" sz="1600" b="0" i="0" u="none" strike="noStrike" baseline="0" dirty="0">
                <a:latin typeface="Arial" panose="020B0604020202020204" pitchFamily="34" charset="0"/>
              </a:rPr>
              <a:t>As a method of understanding, card sorting can be a very effective method of gaining insight into how people think about things and classify them. </a:t>
            </a:r>
          </a:p>
          <a:p>
            <a:r>
              <a:rPr lang="en-US" sz="1600" b="0" i="0" u="none" strike="noStrike" baseline="0" dirty="0">
                <a:latin typeface="Arial" panose="020B0604020202020204" pitchFamily="34" charset="0"/>
              </a:rPr>
              <a:t>There are two types of card sort:</a:t>
            </a:r>
          </a:p>
          <a:p>
            <a:pPr marL="774700" lvl="1" indent="-431800">
              <a:buFont typeface="Arial" panose="020B0604020202020204" pitchFamily="34" charset="0"/>
              <a:buChar char="‒"/>
            </a:pPr>
            <a:r>
              <a:rPr lang="en-US" sz="1400" b="0" i="0" u="none" strike="noStrike" baseline="0" dirty="0">
                <a:latin typeface="Arial" panose="020B0604020202020204" pitchFamily="34" charset="0"/>
              </a:rPr>
              <a:t>An open card sort starts with blank cards and participants are asked to write down the objects or actions they think are important in some domain. These are then gathered together into categories.</a:t>
            </a:r>
          </a:p>
          <a:p>
            <a:pPr marL="774700" lvl="1" indent="-431800">
              <a:buFont typeface="Arial" panose="020B0604020202020204" pitchFamily="34" charset="0"/>
              <a:buChar char="‒"/>
            </a:pPr>
            <a:r>
              <a:rPr lang="en-US" sz="1400" b="0" i="0" u="none" strike="noStrike" baseline="0" dirty="0">
                <a:latin typeface="Arial" panose="020B0604020202020204" pitchFamily="34" charset="0"/>
              </a:rPr>
              <a:t>A closed card sort starts with predefined categories and asks participants to place objects into the categories.</a:t>
            </a:r>
          </a:p>
          <a:p>
            <a:r>
              <a:rPr lang="en-US" sz="1600" b="0" i="0" u="none" strike="noStrike" baseline="0" dirty="0">
                <a:latin typeface="Arial" panose="020B0604020202020204" pitchFamily="34" charset="0"/>
              </a:rPr>
              <a:t>As with most methods for understanding, it is likely that the analyst will move between these different types depending on the questions being addressed. </a:t>
            </a:r>
          </a:p>
          <a:p>
            <a:r>
              <a:rPr lang="en-US" sz="1600" b="0" i="0" u="none" strike="noStrike" baseline="0" dirty="0">
                <a:latin typeface="Arial" panose="020B0604020202020204" pitchFamily="34" charset="0"/>
              </a:rPr>
              <a:t>In the question of understanding what problems people are having using the checkout display, you would use a closed card sort because you already have the categories (the pictures on the display). </a:t>
            </a:r>
          </a:p>
          <a:p>
            <a:r>
              <a:rPr lang="en-US" sz="1600" b="0" i="0" u="none" strike="noStrike" baseline="0" dirty="0">
                <a:latin typeface="Arial" panose="020B0604020202020204" pitchFamily="34" charset="0"/>
              </a:rPr>
              <a:t>If you are trying to understand what categories different people would choose for vegetables, give them a list of vegetables and ask them how they would like to group them. </a:t>
            </a:r>
          </a:p>
          <a:p>
            <a:r>
              <a:rPr lang="en-US" sz="1600" b="0" i="0" u="none" strike="noStrike" baseline="0" dirty="0">
                <a:latin typeface="Arial" panose="020B0604020202020204" pitchFamily="34" charset="0"/>
              </a:rPr>
              <a:t>Hudson did this with 26 participants and got the results shown</a:t>
            </a:r>
            <a:r>
              <a:rPr lang="en-US" sz="1600" b="0" i="0" u="none" strike="noStrike" dirty="0">
                <a:latin typeface="Arial" panose="020B0604020202020204" pitchFamily="34" charset="0"/>
              </a:rPr>
              <a:t> in Figure 7.8</a:t>
            </a:r>
            <a:r>
              <a:rPr lang="en-US" sz="1600" b="0" i="0" u="none" strike="noStrike" baseline="0" dirty="0">
                <a:latin typeface="Arial" panose="020B0604020202020204" pitchFamily="34" charset="0"/>
              </a:rPr>
              <a:t>.</a:t>
            </a:r>
          </a:p>
        </p:txBody>
      </p:sp>
    </p:spTree>
    <p:extLst>
      <p:ext uri="{BB962C8B-B14F-4D97-AF65-F5344CB8AC3E}">
        <p14:creationId xmlns:p14="http://schemas.microsoft.com/office/powerpoint/2010/main" val="1230110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8175" y="458132"/>
            <a:ext cx="7886700" cy="943454"/>
          </a:xfrm>
        </p:spPr>
        <p:txBody>
          <a:bodyPr>
            <a:normAutofit fontScale="90000"/>
          </a:bodyPr>
          <a:lstStyle/>
          <a:p>
            <a:pPr algn="l"/>
            <a:r>
              <a:rPr lang="it-IT" i="0" u="none" strike="noStrike" kern="1400" baseline="0" dirty="0">
                <a:latin typeface="Arial" panose="020B0604020202020204" pitchFamily="34" charset="0"/>
              </a:rPr>
              <a:t>Figure </a:t>
            </a:r>
            <a:r>
              <a:rPr lang="it-IT" i="0" u="none" strike="noStrike" kern="1400" baseline="0" dirty="0" smtClean="0">
                <a:latin typeface="Arial" panose="020B0604020202020204" pitchFamily="34" charset="0"/>
              </a:rPr>
              <a:t>7.8</a:t>
            </a:r>
            <a:br>
              <a:rPr lang="it-IT" i="0" u="none" strike="noStrike" kern="1400" baseline="0" dirty="0" smtClean="0">
                <a:latin typeface="Arial" panose="020B0604020202020204" pitchFamily="34" charset="0"/>
              </a:rPr>
            </a:br>
            <a:r>
              <a:rPr lang="en-IN" kern="1400" dirty="0" smtClean="0">
                <a:latin typeface="Arial" panose="020B0604020202020204" pitchFamily="34" charset="0"/>
              </a:rPr>
              <a:t>Results </a:t>
            </a:r>
            <a:r>
              <a:rPr lang="en-IN" kern="1400" dirty="0">
                <a:latin typeface="Arial" panose="020B0604020202020204" pitchFamily="34" charset="0"/>
              </a:rPr>
              <a:t>of card sorting exercise</a:t>
            </a:r>
            <a:r>
              <a:rPr lang="it-IT" i="0" u="none" strike="noStrike" kern="1400" baseline="0" dirty="0">
                <a:latin typeface="Arial" panose="020B0604020202020204" pitchFamily="34"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25" y="1557338"/>
            <a:ext cx="7443351" cy="4119562"/>
          </a:xfrm>
          <a:prstGeom prst="rect">
            <a:avLst/>
          </a:prstGeom>
        </p:spPr>
      </p:pic>
      <p:sp>
        <p:nvSpPr>
          <p:cNvPr id="6" name="TextBox 5">
            <a:extLst>
              <a:ext uri="{FF2B5EF4-FFF2-40B4-BE49-F238E27FC236}">
                <a16:creationId xmlns:a16="http://schemas.microsoft.com/office/drawing/2014/main" id="{6612505F-75AE-4584-AECF-0ED359FD9590}"/>
              </a:ext>
            </a:extLst>
          </p:cNvPr>
          <p:cNvSpPr txBox="1"/>
          <p:nvPr/>
        </p:nvSpPr>
        <p:spPr>
          <a:xfrm>
            <a:off x="668338" y="6053137"/>
            <a:ext cx="6934200" cy="215900"/>
          </a:xfrm>
          <a:prstGeom prst="rect">
            <a:avLst/>
          </a:prstGeom>
          <a:noFill/>
        </p:spPr>
        <p:txBody>
          <a:bodyPr>
            <a:spAutoFit/>
          </a:bodyPr>
          <a:lstStyle/>
          <a:p>
            <a:pPr>
              <a:defRPr/>
            </a:pPr>
            <a:r>
              <a:rPr lang="fr-FR" sz="800" i="1" dirty="0">
                <a:latin typeface="+mj-lt"/>
              </a:rPr>
              <a:t>Source</a:t>
            </a:r>
            <a:r>
              <a:rPr lang="fr-FR" sz="800" dirty="0">
                <a:latin typeface="+mj-lt"/>
              </a:rPr>
              <a:t>: www.interaction-design.org/images/encyclopedia/cardsorting/groups chart 26 participants.jpg</a:t>
            </a:r>
            <a:endParaRPr lang="en-IN" sz="800" dirty="0">
              <a:latin typeface="+mj-lt"/>
            </a:endParaRPr>
          </a:p>
        </p:txBody>
      </p:sp>
    </p:spTree>
    <p:extLst>
      <p:ext uri="{BB962C8B-B14F-4D97-AF65-F5344CB8AC3E}">
        <p14:creationId xmlns:p14="http://schemas.microsoft.com/office/powerpoint/2010/main" val="635347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278"/>
            <a:ext cx="7886700" cy="721894"/>
          </a:xfrm>
        </p:spPr>
        <p:txBody>
          <a:bodyPr/>
          <a:lstStyle/>
          <a:p>
            <a:r>
              <a:rPr lang="it-IT" b="1" i="0" u="none" strike="noStrike" kern="1400" baseline="0" dirty="0">
                <a:latin typeface="Arial" panose="020B0604020202020204" pitchFamily="34" charset="0"/>
              </a:rPr>
              <a:t>Card sorting techniques (5 of 5)</a:t>
            </a:r>
          </a:p>
        </p:txBody>
      </p:sp>
      <p:sp>
        <p:nvSpPr>
          <p:cNvPr id="3" name="Text Placeholder 2"/>
          <p:cNvSpPr>
            <a:spLocks noGrp="1"/>
          </p:cNvSpPr>
          <p:nvPr>
            <p:ph type="body" idx="4294967295"/>
          </p:nvPr>
        </p:nvSpPr>
        <p:spPr>
          <a:xfrm>
            <a:off x="671780" y="1479670"/>
            <a:ext cx="7886700" cy="4351338"/>
          </a:xfrm>
        </p:spPr>
        <p:txBody>
          <a:bodyPr>
            <a:noAutofit/>
          </a:bodyPr>
          <a:lstStyle/>
          <a:p>
            <a:r>
              <a:rPr lang="it-IT" sz="2000" b="0" i="0" u="none" strike="noStrike" baseline="0" dirty="0">
                <a:latin typeface="Arial" panose="020B0604020202020204" pitchFamily="34" charset="0"/>
              </a:rPr>
              <a:t>You can also look at all the pairs of items that different people put in the same category and once again look for agreement or disagreement across different people. </a:t>
            </a:r>
          </a:p>
          <a:p>
            <a:r>
              <a:rPr lang="it-IT" sz="2000" b="0" i="0" u="none" strike="noStrike" baseline="0" dirty="0">
                <a:latin typeface="Arial" panose="020B0604020202020204" pitchFamily="34" charset="0"/>
              </a:rPr>
              <a:t>Different classifications may suggest that there are distinct types of user who may need different classifications. </a:t>
            </a:r>
          </a:p>
          <a:p>
            <a:r>
              <a:rPr lang="it-IT" sz="2000" b="0" i="0" u="none" strike="noStrike" baseline="0" dirty="0">
                <a:latin typeface="Arial" panose="020B0604020202020204" pitchFamily="34" charset="0"/>
              </a:rPr>
              <a:t>A cluster analysis such as this can be used to produce a dendrogram which shows the hierarchical clustering of objects (or actions). </a:t>
            </a:r>
          </a:p>
          <a:p>
            <a:r>
              <a:rPr lang="it-IT" sz="2000" b="0" i="0" u="none" strike="noStrike" baseline="0" dirty="0">
                <a:latin typeface="Arial" panose="020B0604020202020204" pitchFamily="34" charset="0"/>
              </a:rPr>
              <a:t>Representations such as these can then be used in a reverse card sorting (or tree sorting) method to see how the hierarchy is traversed for different tasks.</a:t>
            </a:r>
          </a:p>
        </p:txBody>
      </p:sp>
    </p:spTree>
    <p:extLst>
      <p:ext uri="{BB962C8B-B14F-4D97-AF65-F5344CB8AC3E}">
        <p14:creationId xmlns:p14="http://schemas.microsoft.com/office/powerpoint/2010/main" val="995344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3982ED8E-836D-4074-B596-F06143D93F8C}"/>
              </a:ext>
            </a:extLst>
          </p:cNvPr>
          <p:cNvSpPr txBox="1">
            <a:spLocks noChangeArrowheads="1"/>
          </p:cNvSpPr>
          <p:nvPr/>
        </p:nvSpPr>
        <p:spPr bwMode="auto">
          <a:xfrm>
            <a:off x="638684" y="341887"/>
            <a:ext cx="81100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sz="3600" b="1" dirty="0">
                <a:solidFill>
                  <a:srgbClr val="007BA4"/>
                </a:solidFill>
                <a:latin typeface="+mj-lt"/>
                <a:cs typeface="Times New Roman" panose="02020603050405020304" pitchFamily="18" charset="0"/>
              </a:rPr>
              <a:t>Figure 7.9 </a:t>
            </a:r>
          </a:p>
          <a:p>
            <a:pPr>
              <a:spcBef>
                <a:spcPts val="0"/>
              </a:spcBef>
              <a:buFontTx/>
              <a:buNone/>
              <a:defRPr/>
            </a:pPr>
            <a:r>
              <a:rPr lang="en-US" altLang="en-US" sz="3600" b="1" dirty="0" err="1">
                <a:solidFill>
                  <a:srgbClr val="007BA4"/>
                </a:solidFill>
                <a:cs typeface="Times New Roman" panose="02020603050405020304" pitchFamily="18" charset="0"/>
              </a:rPr>
              <a:t>Dendogram</a:t>
            </a:r>
            <a:endParaRPr lang="en-US" altLang="en-US" sz="3600" b="1" dirty="0">
              <a:solidFill>
                <a:srgbClr val="007BA4"/>
              </a:solidFill>
              <a:cs typeface="Times New Roman" panose="02020603050405020304" pitchFamily="18" charset="0"/>
            </a:endParaRPr>
          </a:p>
        </p:txBody>
      </p:sp>
      <p:pic>
        <p:nvPicPr>
          <p:cNvPr id="6" name="Picture 1">
            <a:extLst>
              <a:ext uri="{FF2B5EF4-FFF2-40B4-BE49-F238E27FC236}">
                <a16:creationId xmlns:a16="http://schemas.microsoft.com/office/drawing/2014/main" id="{D52AED16-45AF-4C75-91A6-334FA3F0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605177" y="1730073"/>
            <a:ext cx="3933646" cy="426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7153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8865"/>
            <a:ext cx="7886700" cy="1325563"/>
          </a:xfrm>
        </p:spPr>
        <p:txBody>
          <a:bodyPr/>
          <a:lstStyle/>
          <a:p>
            <a:r>
              <a:rPr lang="it-IT" b="1" i="0" u="none" strike="noStrike" kern="1400" baseline="0" dirty="0">
                <a:latin typeface="Arial" panose="020B0604020202020204" pitchFamily="34" charset="0"/>
              </a:rPr>
              <a:t>Card sorting techniques: Affinity diagrams (1 of 2)</a:t>
            </a:r>
          </a:p>
        </p:txBody>
      </p:sp>
      <p:sp>
        <p:nvSpPr>
          <p:cNvPr id="3" name="Text Placeholder 2"/>
          <p:cNvSpPr>
            <a:spLocks noGrp="1"/>
          </p:cNvSpPr>
          <p:nvPr>
            <p:ph type="body" idx="4294967295"/>
          </p:nvPr>
        </p:nvSpPr>
        <p:spPr>
          <a:xfrm>
            <a:off x="680552" y="1569403"/>
            <a:ext cx="7886700" cy="4612322"/>
          </a:xfrm>
        </p:spPr>
        <p:txBody>
          <a:bodyPr>
            <a:noAutofit/>
          </a:bodyPr>
          <a:lstStyle/>
          <a:p>
            <a:r>
              <a:rPr lang="it-IT" sz="1800" b="0" i="0" u="none" strike="noStrike" baseline="0" dirty="0">
                <a:latin typeface="Arial" panose="020B0604020202020204" pitchFamily="34" charset="0"/>
              </a:rPr>
              <a:t>Analysts really need to practice card sorting to understand the type of insight it can provide and when best to use the technique. </a:t>
            </a:r>
          </a:p>
          <a:p>
            <a:r>
              <a:rPr lang="it-IT" sz="1800" b="0" i="0" u="none" strike="noStrike" baseline="0" dirty="0">
                <a:latin typeface="Arial" panose="020B0604020202020204" pitchFamily="34" charset="0"/>
              </a:rPr>
              <a:t>A hard part of this is knowing what to sort, which objects or actions to include and when in the overall understanding process the technique will be most helpful. </a:t>
            </a:r>
          </a:p>
          <a:p>
            <a:r>
              <a:rPr lang="it-IT" sz="1800" b="0" i="0" u="none" strike="noStrike" baseline="0" dirty="0">
                <a:latin typeface="Arial" panose="020B0604020202020204" pitchFamily="34" charset="0"/>
              </a:rPr>
              <a:t>The affinity diagram, an important part of the contextual design approach (Holzblatt and Beyer, 2015), is essentially a card sorting technique used to bridge the immersive process of contextual inquiry and the creative process of ideation.</a:t>
            </a:r>
          </a:p>
          <a:p>
            <a:r>
              <a:rPr lang="it-IT" sz="1800" b="0" i="0" u="none" strike="noStrike" baseline="0" dirty="0">
                <a:latin typeface="Arial" panose="020B0604020202020204" pitchFamily="34" charset="0"/>
              </a:rPr>
              <a:t> In this technique, short statements derived from the stories that users told when being interviewed are written on to sticky notes. </a:t>
            </a:r>
          </a:p>
          <a:p>
            <a:pPr lvl="0"/>
            <a:r>
              <a:rPr lang="it-IT" sz="1800" b="0" i="0" u="none" strike="noStrike" baseline="0" dirty="0">
                <a:latin typeface="Arial" panose="020B0604020202020204" pitchFamily="34" charset="0"/>
              </a:rPr>
              <a:t>The design team then spend considerable time (Holzblatt and Byer 2015 suggest 2 or 3 days) grouping the notes together, looking to have 4</a:t>
            </a:r>
            <a:r>
              <a:rPr lang="en-US" sz="1800" dirty="0">
                <a:latin typeface="Arial" panose="020B0604020202020204" pitchFamily="34" charset="0"/>
              </a:rPr>
              <a:t>–</a:t>
            </a:r>
            <a:r>
              <a:rPr lang="it-IT" sz="1800" b="0" i="0" u="none" strike="noStrike" baseline="0" dirty="0">
                <a:latin typeface="Arial" panose="020B0604020202020204" pitchFamily="34" charset="0"/>
              </a:rPr>
              <a:t>5 notes grouped into single issues. </a:t>
            </a:r>
          </a:p>
          <a:p>
            <a:r>
              <a:rPr lang="it-IT" sz="1800" b="0" i="0" u="none" strike="noStrike" baseline="0" dirty="0">
                <a:latin typeface="Arial" panose="020B0604020202020204" pitchFamily="34" charset="0"/>
              </a:rPr>
              <a:t>Each group represents an issue. </a:t>
            </a:r>
          </a:p>
        </p:txBody>
      </p:sp>
    </p:spTree>
    <p:extLst>
      <p:ext uri="{BB962C8B-B14F-4D97-AF65-F5344CB8AC3E}">
        <p14:creationId xmlns:p14="http://schemas.microsoft.com/office/powerpoint/2010/main" val="1563512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9400"/>
            <a:ext cx="7886700" cy="1325563"/>
          </a:xfrm>
        </p:spPr>
        <p:txBody>
          <a:bodyPr/>
          <a:lstStyle/>
          <a:p>
            <a:r>
              <a:rPr lang="it-IT" b="1" i="0" u="none" strike="noStrike" kern="1400" baseline="0" dirty="0">
                <a:latin typeface="Arial" panose="020B0604020202020204" pitchFamily="34" charset="0"/>
              </a:rPr>
              <a:t>Card sorting techniques:</a:t>
            </a:r>
            <a:r>
              <a:rPr lang="it-IT" b="1" i="0" u="none" strike="noStrike" kern="1400" dirty="0">
                <a:latin typeface="Arial" panose="020B0604020202020204" pitchFamily="34" charset="0"/>
              </a:rPr>
              <a:t> </a:t>
            </a:r>
            <a:r>
              <a:rPr lang="it-IT" b="1" i="0" u="none" strike="noStrike" kern="1400" baseline="0" dirty="0">
                <a:latin typeface="Arial" panose="020B0604020202020204" pitchFamily="34" charset="0"/>
              </a:rPr>
              <a:t>Affinity diagrams (2 of 2)</a:t>
            </a:r>
          </a:p>
        </p:txBody>
      </p:sp>
      <p:sp>
        <p:nvSpPr>
          <p:cNvPr id="3" name="Text Placeholder 2"/>
          <p:cNvSpPr>
            <a:spLocks noGrp="1"/>
          </p:cNvSpPr>
          <p:nvPr>
            <p:ph type="body" idx="4294967295"/>
          </p:nvPr>
        </p:nvSpPr>
        <p:spPr>
          <a:xfrm>
            <a:off x="685800" y="1568450"/>
            <a:ext cx="7886700" cy="4565650"/>
          </a:xfrm>
        </p:spPr>
        <p:txBody>
          <a:bodyPr>
            <a:noAutofit/>
          </a:bodyPr>
          <a:lstStyle/>
          <a:p>
            <a:r>
              <a:rPr lang="it-IT" sz="1800" b="0" i="0" u="none" strike="noStrike" baseline="0" dirty="0">
                <a:latin typeface="Arial" panose="020B0604020202020204" pitchFamily="34" charset="0"/>
              </a:rPr>
              <a:t>The groups emerge from the data and they are not pre-defined. The issue is then labeled and issues are grouped into bigger issues that in their turn are grouped into themes. </a:t>
            </a:r>
          </a:p>
          <a:p>
            <a:r>
              <a:rPr lang="it-IT" sz="1800" b="0" i="0" u="none" strike="noStrike" baseline="0" dirty="0">
                <a:latin typeface="Arial" panose="020B0604020202020204" pitchFamily="34" charset="0"/>
              </a:rPr>
              <a:t>Holzblatt and Beyer (2015) suggest that if the process is done right, then a designer can read through the structure as if it were a story, reading down the themes to the detail of the actions that were obtained through the interviews. </a:t>
            </a:r>
          </a:p>
          <a:p>
            <a:r>
              <a:rPr lang="it-IT" sz="1800" b="0" i="0" u="none" strike="noStrike" baseline="0" dirty="0">
                <a:latin typeface="Arial" panose="020B0604020202020204" pitchFamily="34" charset="0"/>
              </a:rPr>
              <a:t>They give an example of an app to support people with the activities of going on holiday together. </a:t>
            </a:r>
          </a:p>
          <a:p>
            <a:r>
              <a:rPr lang="it-IT" sz="1800" b="0" i="0" u="none" strike="noStrike" baseline="0" dirty="0">
                <a:latin typeface="Arial" panose="020B0604020202020204" pitchFamily="34" charset="0"/>
              </a:rPr>
              <a:t>One of the big issues is ‘planning a trip together’. </a:t>
            </a:r>
          </a:p>
          <a:p>
            <a:r>
              <a:rPr lang="it-IT" sz="1800" b="0" i="0" u="none" strike="noStrike" baseline="0" dirty="0">
                <a:latin typeface="Arial" panose="020B0604020202020204" pitchFamily="34" charset="0"/>
              </a:rPr>
              <a:t>This is broken down into the statements ‘We share the job of researching where to go’, ‘We plan the trip as a group’ and ‘I take responsibility for booking all or part of the trip’. </a:t>
            </a:r>
          </a:p>
          <a:p>
            <a:r>
              <a:rPr lang="it-IT" sz="1800" b="0" i="0" u="none" strike="noStrike" baseline="0" dirty="0">
                <a:latin typeface="Arial" panose="020B0604020202020204" pitchFamily="34" charset="0"/>
              </a:rPr>
              <a:t>Actual user stories that support what are essentially conceptual scenarios are included at the bottom level of the affinity diagram.</a:t>
            </a:r>
          </a:p>
        </p:txBody>
      </p:sp>
    </p:spTree>
    <p:extLst>
      <p:ext uri="{BB962C8B-B14F-4D97-AF65-F5344CB8AC3E}">
        <p14:creationId xmlns:p14="http://schemas.microsoft.com/office/powerpoint/2010/main" val="134061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3111"/>
            <a:ext cx="7886700" cy="630238"/>
          </a:xfrm>
        </p:spPr>
        <p:txBody>
          <a:bodyPr/>
          <a:lstStyle/>
          <a:p>
            <a:r>
              <a:rPr lang="en-US" b="1" i="0" u="none" strike="noStrike" kern="1400" baseline="0" dirty="0">
                <a:latin typeface="Arial" panose="020B0604020202020204" pitchFamily="34" charset="0"/>
              </a:rPr>
              <a:t>Requirements (2 of 4)</a:t>
            </a:r>
          </a:p>
        </p:txBody>
      </p:sp>
      <p:sp>
        <p:nvSpPr>
          <p:cNvPr id="3" name="Text Placeholder 2"/>
          <p:cNvSpPr>
            <a:spLocks noGrp="1"/>
          </p:cNvSpPr>
          <p:nvPr>
            <p:ph type="body" idx="4294967295"/>
          </p:nvPr>
        </p:nvSpPr>
        <p:spPr>
          <a:xfrm>
            <a:off x="659023" y="1444624"/>
            <a:ext cx="7886700" cy="4351338"/>
          </a:xfrm>
        </p:spPr>
        <p:txBody>
          <a:bodyPr>
            <a:noAutofit/>
          </a:bodyPr>
          <a:lstStyle/>
          <a:p>
            <a:pPr marL="361950" indent="-361950"/>
            <a:r>
              <a:rPr lang="en-US" sz="2400" b="0" i="0" u="none" strike="noStrike" baseline="0" dirty="0">
                <a:latin typeface="Arial" panose="020B0604020202020204" pitchFamily="34" charset="0"/>
              </a:rPr>
              <a:t>There has always been much debate about which of the following terms should be used for the requirements activity:</a:t>
            </a:r>
          </a:p>
          <a:p>
            <a:pPr marL="784225" lvl="1" indent="-412750">
              <a:buFont typeface="Arial" panose="020B0604020202020204" pitchFamily="34" charset="0"/>
              <a:buChar char="‒"/>
            </a:pPr>
            <a:r>
              <a:rPr lang="en-US" sz="2000" b="0" i="0" u="none" strike="noStrike" baseline="0" dirty="0">
                <a:latin typeface="Arial" panose="020B0604020202020204" pitchFamily="34" charset="0"/>
              </a:rPr>
              <a:t>Requirements gathering, which suggests requirements are lying around waiting to be picked up with little interaction between designer and stakeholders</a:t>
            </a:r>
          </a:p>
          <a:p>
            <a:pPr marL="784225" lvl="1" indent="-412750">
              <a:buFont typeface="Arial" panose="020B0604020202020204" pitchFamily="34" charset="0"/>
              <a:buChar char="‒"/>
            </a:pPr>
            <a:r>
              <a:rPr lang="en-US" sz="2000" b="0" i="0" u="none" strike="noStrike" baseline="0" dirty="0">
                <a:latin typeface="Arial" panose="020B0604020202020204" pitchFamily="34" charset="0"/>
              </a:rPr>
              <a:t>Requirements generation, which suggests a more creative activity that tends to de-emphasize links to current practice</a:t>
            </a:r>
          </a:p>
          <a:p>
            <a:pPr marL="784225" lvl="1" indent="-412750">
              <a:buFont typeface="Arial" panose="020B0604020202020204" pitchFamily="34" charset="0"/>
              <a:buChar char="‒"/>
            </a:pPr>
            <a:r>
              <a:rPr lang="en-US" sz="2000" b="0" i="0" u="none" strike="noStrike" baseline="0" dirty="0">
                <a:latin typeface="Arial" panose="020B0604020202020204" pitchFamily="34" charset="0"/>
              </a:rPr>
              <a:t>Requirements elicitation, which suggests some interaction between stakeholders and designers</a:t>
            </a:r>
          </a:p>
          <a:p>
            <a:pPr marL="784225" lvl="1" indent="-412750">
              <a:buFont typeface="Arial" panose="020B0604020202020204" pitchFamily="34" charset="0"/>
              <a:buChar char="‒"/>
            </a:pPr>
            <a:r>
              <a:rPr lang="en-US" sz="2000" b="0" i="0" u="none" strike="noStrike" baseline="0" dirty="0">
                <a:latin typeface="Arial" panose="020B0604020202020204" pitchFamily="34" charset="0"/>
              </a:rPr>
              <a:t>Requirements engineering – often used in software engineering projects, usually a very formal approach.</a:t>
            </a:r>
          </a:p>
        </p:txBody>
      </p:sp>
    </p:spTree>
    <p:extLst>
      <p:ext uri="{BB962C8B-B14F-4D97-AF65-F5344CB8AC3E}">
        <p14:creationId xmlns:p14="http://schemas.microsoft.com/office/powerpoint/2010/main" val="1884989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9"/>
            <a:ext cx="7886700" cy="630236"/>
          </a:xfrm>
        </p:spPr>
        <p:txBody>
          <a:bodyPr/>
          <a:lstStyle/>
          <a:p>
            <a:r>
              <a:rPr lang="it-IT" b="1" i="0" u="none" strike="noStrike" kern="1400" baseline="0" dirty="0">
                <a:latin typeface="Arial" panose="020B0604020202020204" pitchFamily="34" charset="0"/>
              </a:rPr>
              <a:t>Semantic understanding</a:t>
            </a:r>
          </a:p>
        </p:txBody>
      </p:sp>
      <p:sp>
        <p:nvSpPr>
          <p:cNvPr id="3" name="Text Placeholder 2"/>
          <p:cNvSpPr>
            <a:spLocks noGrp="1"/>
          </p:cNvSpPr>
          <p:nvPr>
            <p:ph type="body" idx="4294967295"/>
          </p:nvPr>
        </p:nvSpPr>
        <p:spPr>
          <a:xfrm>
            <a:off x="679450" y="1471613"/>
            <a:ext cx="7886700" cy="4716462"/>
          </a:xfrm>
        </p:spPr>
        <p:txBody>
          <a:bodyPr>
            <a:noAutofit/>
          </a:bodyPr>
          <a:lstStyle/>
          <a:p>
            <a:r>
              <a:rPr lang="it-IT" sz="1800" b="0" i="0" u="none" strike="noStrike" baseline="0" dirty="0">
                <a:latin typeface="Arial" panose="020B0604020202020204" pitchFamily="34" charset="0"/>
              </a:rPr>
              <a:t>The dendrogram representation in Figure 7.9 is also used in the repertory grid technique (RepGrid), which is based on the work of psychologist George Kelly (Kelly, 1955). </a:t>
            </a:r>
          </a:p>
          <a:p>
            <a:r>
              <a:rPr lang="it-IT" sz="1800" b="0" i="0" u="none" strike="noStrike" baseline="0" dirty="0">
                <a:latin typeface="Arial" panose="020B0604020202020204" pitchFamily="34" charset="0"/>
              </a:rPr>
              <a:t>In this method, participants are asked to describe the concepts that they think characterize some topic. </a:t>
            </a:r>
          </a:p>
          <a:p>
            <a:r>
              <a:rPr lang="it-IT" sz="1800" b="0" i="0" u="none" strike="noStrike" baseline="0" dirty="0">
                <a:latin typeface="Arial" panose="020B0604020202020204" pitchFamily="34" charset="0"/>
              </a:rPr>
              <a:t>For example, you might be investigating the qualities of personal devices and ask people to give adjectives (the constructs) that describe what they like about their mobile phone and other personal items (the elements). </a:t>
            </a:r>
          </a:p>
          <a:p>
            <a:r>
              <a:rPr lang="it-IT" sz="1800" b="0" i="0" u="none" strike="noStrike" baseline="0" dirty="0">
                <a:latin typeface="Arial" panose="020B0604020202020204" pitchFamily="34" charset="0"/>
              </a:rPr>
              <a:t>These descriptive qualities are then used to provide ratings of the constructs. </a:t>
            </a:r>
          </a:p>
          <a:p>
            <a:r>
              <a:rPr lang="it-IT" sz="1800" b="0" i="0" u="none" strike="noStrike" baseline="0" dirty="0">
                <a:latin typeface="Arial" panose="020B0604020202020204" pitchFamily="34" charset="0"/>
              </a:rPr>
              <a:t>For example, a mobile phone could be rated as heavy versus light, slim versus fat, comfortable versus uncomfortable and so on.</a:t>
            </a:r>
          </a:p>
          <a:p>
            <a:r>
              <a:rPr lang="it-IT" sz="1800" b="0" i="0" u="none" strike="noStrike" baseline="0" dirty="0">
                <a:latin typeface="Arial" panose="020B0604020202020204" pitchFamily="34" charset="0"/>
              </a:rPr>
              <a:t>This type of analysis is also related to the semantic differential (Section 7.4) and to other techniques that focus on the measurement of meaning (Osgood </a:t>
            </a:r>
            <a:r>
              <a:rPr lang="it-IT" sz="1800" b="0" i="1" u="none" strike="noStrike" baseline="0" dirty="0">
                <a:latin typeface="Arial" panose="020B0604020202020204" pitchFamily="34" charset="0"/>
              </a:rPr>
              <a:t>et al.</a:t>
            </a:r>
            <a:r>
              <a:rPr lang="it-IT" sz="1800" b="0" i="0" u="none" strike="noStrike" baseline="0" dirty="0">
                <a:latin typeface="Arial" panose="020B0604020202020204" pitchFamily="34" charset="0"/>
              </a:rPr>
              <a:t>, 1957).</a:t>
            </a:r>
          </a:p>
        </p:txBody>
      </p:sp>
    </p:spTree>
    <p:extLst>
      <p:ext uri="{BB962C8B-B14F-4D97-AF65-F5344CB8AC3E}">
        <p14:creationId xmlns:p14="http://schemas.microsoft.com/office/powerpoint/2010/main" val="326519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2738"/>
            <a:ext cx="7886700" cy="706438"/>
          </a:xfrm>
        </p:spPr>
        <p:txBody>
          <a:bodyPr/>
          <a:lstStyle/>
          <a:p>
            <a:r>
              <a:rPr lang="it-IT" b="1" i="0" u="none" strike="noStrike" kern="1400" baseline="0" dirty="0">
                <a:latin typeface="Arial" panose="020B0604020202020204" pitchFamily="34" charset="0"/>
              </a:rPr>
              <a:t>Working with groups</a:t>
            </a:r>
          </a:p>
        </p:txBody>
      </p:sp>
      <p:sp>
        <p:nvSpPr>
          <p:cNvPr id="3" name="Text Placeholder 2"/>
          <p:cNvSpPr>
            <a:spLocks noGrp="1"/>
          </p:cNvSpPr>
          <p:nvPr>
            <p:ph type="body" idx="4294967295"/>
          </p:nvPr>
        </p:nvSpPr>
        <p:spPr>
          <a:xfrm>
            <a:off x="685800" y="1454149"/>
            <a:ext cx="7886700" cy="4829175"/>
          </a:xfrm>
        </p:spPr>
        <p:txBody>
          <a:bodyPr>
            <a:noAutofit/>
          </a:bodyPr>
          <a:lstStyle/>
          <a:p>
            <a:r>
              <a:rPr lang="it-IT" sz="2400" b="0" i="0" u="none" strike="noStrike" baseline="0" dirty="0">
                <a:latin typeface="Arial" panose="020B0604020202020204" pitchFamily="34" charset="0"/>
              </a:rPr>
              <a:t>An alternative to asking individuals or stimulating individuals to provide information is to work with groups of people. </a:t>
            </a:r>
          </a:p>
          <a:p>
            <a:r>
              <a:rPr lang="it-IT" sz="2400" b="0" i="0" u="none" strike="noStrike" baseline="0" dirty="0">
                <a:latin typeface="Arial" panose="020B0604020202020204" pitchFamily="34" charset="0"/>
              </a:rPr>
              <a:t>The most common example of this is the focus group. </a:t>
            </a:r>
          </a:p>
          <a:p>
            <a:r>
              <a:rPr lang="it-IT" sz="2400" b="0" i="0" u="none" strike="noStrike" baseline="0" dirty="0">
                <a:latin typeface="Arial" panose="020B0604020202020204" pitchFamily="34" charset="0"/>
              </a:rPr>
              <a:t>Here a group of people are posed questions by facilitators and encouraged to react to each other’s comments. </a:t>
            </a:r>
          </a:p>
          <a:p>
            <a:r>
              <a:rPr lang="it-IT" sz="2400" b="0" i="0" u="none" strike="noStrike" baseline="0" dirty="0">
                <a:latin typeface="Arial" panose="020B0604020202020204" pitchFamily="34" charset="0"/>
              </a:rPr>
              <a:t>If they are part of a group, people can be asked to describe how they cooperate to manage activities. </a:t>
            </a:r>
          </a:p>
          <a:p>
            <a:r>
              <a:rPr lang="it-IT" sz="2400" b="0" i="0" u="none" strike="noStrike" baseline="0" dirty="0">
                <a:latin typeface="Arial" panose="020B0604020202020204" pitchFamily="34" charset="0"/>
              </a:rPr>
              <a:t>Members of the group can stimulate each other’s memories and discussion may flow more naturally than in the single-person interview.</a:t>
            </a:r>
          </a:p>
        </p:txBody>
      </p:sp>
    </p:spTree>
    <p:extLst>
      <p:ext uri="{BB962C8B-B14F-4D97-AF65-F5344CB8AC3E}">
        <p14:creationId xmlns:p14="http://schemas.microsoft.com/office/powerpoint/2010/main" val="992081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363"/>
            <a:ext cx="7886700" cy="611188"/>
          </a:xfrm>
        </p:spPr>
        <p:txBody>
          <a:bodyPr/>
          <a:lstStyle/>
          <a:p>
            <a:r>
              <a:rPr lang="it-IT" b="1" i="0" u="none" strike="noStrike" kern="1400" baseline="0" dirty="0">
                <a:latin typeface="Arial" panose="020B0604020202020204" pitchFamily="34" charset="0"/>
              </a:rPr>
              <a:t>Focus groups (1 of 2)</a:t>
            </a:r>
          </a:p>
        </p:txBody>
      </p:sp>
      <p:sp>
        <p:nvSpPr>
          <p:cNvPr id="3" name="Text Placeholder 2"/>
          <p:cNvSpPr>
            <a:spLocks noGrp="1"/>
          </p:cNvSpPr>
          <p:nvPr>
            <p:ph type="body" idx="4294967295"/>
          </p:nvPr>
        </p:nvSpPr>
        <p:spPr>
          <a:xfrm>
            <a:off x="660400" y="1476374"/>
            <a:ext cx="7886700" cy="4800601"/>
          </a:xfrm>
        </p:spPr>
        <p:txBody>
          <a:bodyPr>
            <a:noAutofit/>
          </a:bodyPr>
          <a:lstStyle/>
          <a:p>
            <a:r>
              <a:rPr lang="it-IT" sz="2000" b="0" i="0" u="none" strike="noStrike" baseline="0" dirty="0">
                <a:latin typeface="Arial" panose="020B0604020202020204" pitchFamily="34" charset="0"/>
              </a:rPr>
              <a:t>Focus groups can be enhanced by the use of scenarios, prototypes and other stimuli. </a:t>
            </a:r>
          </a:p>
          <a:p>
            <a:r>
              <a:rPr lang="it-IT" sz="2000" b="0" i="0" u="none" strike="noStrike" baseline="0" dirty="0">
                <a:latin typeface="Arial" panose="020B0604020202020204" pitchFamily="34" charset="0"/>
              </a:rPr>
              <a:t>For example, we have used a robotic pet as a stimulus for talking about companionship with groups of older people. </a:t>
            </a:r>
          </a:p>
          <a:p>
            <a:r>
              <a:rPr lang="it-IT" sz="2000" b="0" i="0" u="none" strike="noStrike" baseline="0" dirty="0">
                <a:latin typeface="Arial" panose="020B0604020202020204" pitchFamily="34" charset="0"/>
              </a:rPr>
              <a:t>We have also used printed scenarios and screenshots of a mock-up automatic teller machine (ATM) to generate requirements for personalized ATM services and maps and visitor guides to generate requirements for a mobile guide application. </a:t>
            </a:r>
          </a:p>
          <a:p>
            <a:r>
              <a:rPr lang="it-IT" sz="2000" b="0" i="0" u="none" strike="noStrike" baseline="0" dirty="0">
                <a:latin typeface="Arial" panose="020B0604020202020204" pitchFamily="34" charset="0"/>
              </a:rPr>
              <a:t>However, group discussion may inhibit comment about sensitive issues, where people may be reluctant to share their opinions.</a:t>
            </a:r>
          </a:p>
        </p:txBody>
      </p:sp>
    </p:spTree>
    <p:extLst>
      <p:ext uri="{BB962C8B-B14F-4D97-AF65-F5344CB8AC3E}">
        <p14:creationId xmlns:p14="http://schemas.microsoft.com/office/powerpoint/2010/main" val="849609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277"/>
            <a:ext cx="7886700" cy="704640"/>
          </a:xfrm>
        </p:spPr>
        <p:txBody>
          <a:bodyPr/>
          <a:lstStyle/>
          <a:p>
            <a:r>
              <a:rPr lang="it-IT" b="1" i="0" u="none" strike="noStrike" kern="1400" baseline="0" dirty="0">
                <a:latin typeface="Arial" panose="020B0604020202020204" pitchFamily="34" charset="0"/>
              </a:rPr>
              <a:t>Focus groups (2 of 2)</a:t>
            </a:r>
          </a:p>
        </p:txBody>
      </p:sp>
      <p:sp>
        <p:nvSpPr>
          <p:cNvPr id="3" name="Text Placeholder 2"/>
          <p:cNvSpPr>
            <a:spLocks noGrp="1"/>
          </p:cNvSpPr>
          <p:nvPr>
            <p:ph type="body" idx="4294967295"/>
          </p:nvPr>
        </p:nvSpPr>
        <p:spPr>
          <a:xfrm>
            <a:off x="662255" y="1447860"/>
            <a:ext cx="7886700" cy="4661440"/>
          </a:xfrm>
        </p:spPr>
        <p:txBody>
          <a:bodyPr>
            <a:noAutofit/>
          </a:bodyPr>
          <a:lstStyle/>
          <a:p>
            <a:pPr>
              <a:lnSpc>
                <a:spcPct val="120000"/>
              </a:lnSpc>
            </a:pPr>
            <a:r>
              <a:rPr lang="it-IT" sz="2000" b="0" i="0" u="none" strike="noStrike" baseline="0" dirty="0">
                <a:latin typeface="Arial" panose="020B0604020202020204" pitchFamily="34" charset="0"/>
              </a:rPr>
              <a:t>Many techniques have been developed to support focus groups. </a:t>
            </a:r>
          </a:p>
          <a:p>
            <a:pPr>
              <a:lnSpc>
                <a:spcPct val="120000"/>
              </a:lnSpc>
            </a:pPr>
            <a:r>
              <a:rPr lang="it-IT" sz="2000" b="0" i="0" u="none" strike="noStrike" baseline="0" dirty="0">
                <a:latin typeface="Arial" panose="020B0604020202020204" pitchFamily="34" charset="0"/>
              </a:rPr>
              <a:t>One such example is CARD (Collaborative Analysis of Requirements and Design, Tudor </a:t>
            </a:r>
            <a:r>
              <a:rPr lang="it-IT" sz="2000" b="0" i="1" u="none" strike="noStrike" baseline="0" dirty="0">
                <a:latin typeface="Arial" panose="020B0604020202020204" pitchFamily="34" charset="0"/>
              </a:rPr>
              <a:t>et al.</a:t>
            </a:r>
            <a:r>
              <a:rPr lang="it-IT" sz="2000" b="0" i="0" u="none" strike="noStrike" baseline="0" dirty="0">
                <a:latin typeface="Arial" panose="020B0604020202020204" pitchFamily="34" charset="0"/>
              </a:rPr>
              <a:t>, 1993; Muller, 2001). </a:t>
            </a:r>
          </a:p>
          <a:p>
            <a:pPr>
              <a:lnSpc>
                <a:spcPct val="120000"/>
              </a:lnSpc>
            </a:pPr>
            <a:r>
              <a:rPr lang="it-IT" sz="2000" b="0" i="0" u="none" strike="noStrike" baseline="0" dirty="0">
                <a:latin typeface="Arial" panose="020B0604020202020204" pitchFamily="34" charset="0"/>
              </a:rPr>
              <a:t>Used by Microsoft and Lotus amongst others, CARD uses physical playing cards with which a group can lay out, modify and discuss the flow of an activity. </a:t>
            </a:r>
          </a:p>
          <a:p>
            <a:pPr>
              <a:lnSpc>
                <a:spcPct val="120000"/>
              </a:lnSpc>
            </a:pPr>
            <a:r>
              <a:rPr lang="it-IT" sz="2000" b="0" i="0" u="none" strike="noStrike" baseline="0" dirty="0">
                <a:latin typeface="Arial" panose="020B0604020202020204" pitchFamily="34" charset="0"/>
              </a:rPr>
              <a:t>In the analysis phase, each pre-formatted card contains people’s accounts of what is done and why for an individual component of the activity. </a:t>
            </a:r>
          </a:p>
          <a:p>
            <a:pPr>
              <a:lnSpc>
                <a:spcPct val="120000"/>
              </a:lnSpc>
            </a:pPr>
            <a:r>
              <a:rPr lang="it-IT" sz="2000" b="0" i="0" u="none" strike="noStrike" baseline="0" dirty="0">
                <a:latin typeface="Arial" panose="020B0604020202020204" pitchFamily="34" charset="0"/>
              </a:rPr>
              <a:t>Requirements on innovations in human practices or technologies can then be discussed around the cards. CARD is also intended to support design and evaluation.</a:t>
            </a:r>
          </a:p>
        </p:txBody>
      </p:sp>
    </p:spTree>
    <p:extLst>
      <p:ext uri="{BB962C8B-B14F-4D97-AF65-F5344CB8AC3E}">
        <p14:creationId xmlns:p14="http://schemas.microsoft.com/office/powerpoint/2010/main" val="761761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FDC6F7C3-3C91-49F1-8E7A-A1178F33D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46907" y="1683548"/>
            <a:ext cx="4450186" cy="45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630742F8-3D00-4979-A207-D3253691C28B}"/>
              </a:ext>
            </a:extLst>
          </p:cNvPr>
          <p:cNvSpPr txBox="1">
            <a:spLocks noChangeArrowheads="1"/>
          </p:cNvSpPr>
          <p:nvPr/>
        </p:nvSpPr>
        <p:spPr bwMode="auto">
          <a:xfrm>
            <a:off x="644104" y="377552"/>
            <a:ext cx="8534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sz="3600" b="1" dirty="0">
                <a:solidFill>
                  <a:srgbClr val="007BA4"/>
                </a:solidFill>
                <a:latin typeface="+mj-lt"/>
                <a:cs typeface="Times New Roman" panose="02020603050405020304" pitchFamily="18" charset="0"/>
              </a:rPr>
              <a:t>Figure 7.10 </a:t>
            </a:r>
          </a:p>
          <a:p>
            <a:pPr>
              <a:spcBef>
                <a:spcPts val="0"/>
              </a:spcBef>
              <a:buFontTx/>
              <a:buNone/>
              <a:defRPr/>
            </a:pPr>
            <a:r>
              <a:rPr lang="en-US" altLang="en-US" sz="3600" b="1" dirty="0">
                <a:solidFill>
                  <a:srgbClr val="007BA4"/>
                </a:solidFill>
                <a:cs typeface="Times New Roman" panose="02020603050405020304" pitchFamily="18" charset="0"/>
              </a:rPr>
              <a:t>Inspiration Card Workshop</a:t>
            </a:r>
          </a:p>
        </p:txBody>
      </p:sp>
    </p:spTree>
    <p:extLst>
      <p:ext uri="{BB962C8B-B14F-4D97-AF65-F5344CB8AC3E}">
        <p14:creationId xmlns:p14="http://schemas.microsoft.com/office/powerpoint/2010/main" val="1803641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0916"/>
            <a:ext cx="7886700" cy="566618"/>
          </a:xfrm>
        </p:spPr>
        <p:txBody>
          <a:bodyPr/>
          <a:lstStyle/>
          <a:p>
            <a:r>
              <a:rPr lang="it-IT" b="1" i="0" u="none" strike="noStrike" kern="1400" baseline="0" dirty="0">
                <a:latin typeface="Arial" panose="020B0604020202020204" pitchFamily="34" charset="0"/>
              </a:rPr>
              <a:t>Inspiration card workshops</a:t>
            </a:r>
          </a:p>
        </p:txBody>
      </p:sp>
      <p:sp>
        <p:nvSpPr>
          <p:cNvPr id="3" name="Text Placeholder 2"/>
          <p:cNvSpPr>
            <a:spLocks noGrp="1"/>
          </p:cNvSpPr>
          <p:nvPr>
            <p:ph type="body" idx="4294967295"/>
          </p:nvPr>
        </p:nvSpPr>
        <p:spPr>
          <a:xfrm>
            <a:off x="669390" y="1464215"/>
            <a:ext cx="7886700" cy="4819110"/>
          </a:xfrm>
        </p:spPr>
        <p:txBody>
          <a:bodyPr>
            <a:noAutofit/>
          </a:bodyPr>
          <a:lstStyle/>
          <a:p>
            <a:r>
              <a:rPr lang="it-IT" sz="1800" b="0" i="0" u="none" strike="noStrike" baseline="0" dirty="0">
                <a:latin typeface="Arial" panose="020B0604020202020204" pitchFamily="34" charset="0"/>
              </a:rPr>
              <a:t>Halskov and Dalsgaard (2006) use a method called Inspiration card workshop. </a:t>
            </a:r>
          </a:p>
          <a:p>
            <a:r>
              <a:rPr lang="it-IT" sz="1800" b="0" i="0" u="none" strike="noStrike" baseline="0" dirty="0">
                <a:latin typeface="Arial" panose="020B0604020202020204" pitchFamily="34" charset="0"/>
              </a:rPr>
              <a:t>Here physical cards (postcard sized) are used to stimulate group discussions about requirements and design. </a:t>
            </a:r>
          </a:p>
          <a:p>
            <a:r>
              <a:rPr lang="it-IT" sz="1800" b="0" i="0" u="none" strike="noStrike" baseline="0" dirty="0">
                <a:latin typeface="Arial" panose="020B0604020202020204" pitchFamily="34" charset="0"/>
              </a:rPr>
              <a:t>There are cards to focus on domain issues and cards that focus on technology issues. </a:t>
            </a:r>
          </a:p>
          <a:p>
            <a:r>
              <a:rPr lang="it-IT" sz="1800" b="0" i="0" u="none" strike="noStrike" baseline="0" dirty="0">
                <a:latin typeface="Arial" panose="020B0604020202020204" pitchFamily="34" charset="0"/>
              </a:rPr>
              <a:t>The cards are combined onto posters that can then be viewed by other groups (Figure). </a:t>
            </a:r>
          </a:p>
          <a:p>
            <a:r>
              <a:rPr lang="it-IT" sz="1800" b="0" i="0" u="none" strike="noStrike" baseline="0" dirty="0">
                <a:latin typeface="Arial" panose="020B0604020202020204" pitchFamily="34" charset="0"/>
              </a:rPr>
              <a:t>In this way, key issues are raised and made available for discussion. </a:t>
            </a:r>
          </a:p>
          <a:p>
            <a:r>
              <a:rPr lang="it-IT" sz="1800" b="0" i="0" u="none" strike="noStrike" baseline="0" dirty="0">
                <a:latin typeface="Arial" panose="020B0604020202020204" pitchFamily="34" charset="0"/>
              </a:rPr>
              <a:t>The authors argue that this is an important part of co-design, or co-creation, where designers and domain experts (future users) work together to generate requirements, rather than a designer trying to elicit requirements. </a:t>
            </a:r>
          </a:p>
          <a:p>
            <a:r>
              <a:rPr lang="it-IT" sz="1800" b="0" i="0" u="none" strike="noStrike" baseline="0" dirty="0">
                <a:latin typeface="Arial" panose="020B0604020202020204" pitchFamily="34" charset="0"/>
              </a:rPr>
              <a:t>Other methods for group working include the Future Workshop (Jungk and Mullert, 1987) and a number of methods by Edward de Bono (De Bono, 1993).</a:t>
            </a:r>
          </a:p>
        </p:txBody>
      </p:sp>
    </p:spTree>
    <p:extLst>
      <p:ext uri="{BB962C8B-B14F-4D97-AF65-F5344CB8AC3E}">
        <p14:creationId xmlns:p14="http://schemas.microsoft.com/office/powerpoint/2010/main" val="17731241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275"/>
            <a:ext cx="7886700" cy="704640"/>
          </a:xfrm>
        </p:spPr>
        <p:txBody>
          <a:bodyPr/>
          <a:lstStyle/>
          <a:p>
            <a:r>
              <a:rPr lang="it-IT" b="1" i="0" u="none" strike="noStrike" kern="1400" baseline="0" dirty="0">
                <a:latin typeface="Arial" panose="020B0604020202020204" pitchFamily="34" charset="0"/>
              </a:rPr>
              <a:t>IDEO method cards</a:t>
            </a:r>
          </a:p>
        </p:txBody>
      </p:sp>
      <p:sp>
        <p:nvSpPr>
          <p:cNvPr id="3" name="Text Placeholder 2"/>
          <p:cNvSpPr>
            <a:spLocks noGrp="1"/>
          </p:cNvSpPr>
          <p:nvPr>
            <p:ph type="body" idx="4294967295"/>
          </p:nvPr>
        </p:nvSpPr>
        <p:spPr>
          <a:xfrm>
            <a:off x="669091" y="1465537"/>
            <a:ext cx="8079622" cy="4539348"/>
          </a:xfrm>
        </p:spPr>
        <p:txBody>
          <a:bodyPr>
            <a:noAutofit/>
          </a:bodyPr>
          <a:lstStyle/>
          <a:p>
            <a:pPr>
              <a:spcBef>
                <a:spcPts val="600"/>
              </a:spcBef>
            </a:pPr>
            <a:r>
              <a:rPr lang="it-IT" sz="2000" b="0" i="0" u="none" strike="noStrike" baseline="0" dirty="0" err="1">
                <a:latin typeface="Arial" panose="020B0604020202020204" pitchFamily="34" charset="0"/>
              </a:rPr>
              <a:t>This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 </a:t>
            </a:r>
            <a:r>
              <a:rPr lang="it-IT" sz="2000" b="0" i="0" u="none" strike="noStrike" baseline="0" dirty="0" err="1">
                <a:latin typeface="Arial" panose="020B0604020202020204" pitchFamily="34" charset="0"/>
              </a:rPr>
              <a:t>collection</a:t>
            </a:r>
            <a:r>
              <a:rPr lang="it-IT" sz="2000" b="0" i="0" u="none" strike="noStrike" baseline="0" dirty="0">
                <a:latin typeface="Arial" panose="020B0604020202020204" pitchFamily="34" charset="0"/>
              </a:rPr>
              <a:t> of 51 </a:t>
            </a:r>
            <a:r>
              <a:rPr lang="it-IT" sz="2000" b="0" i="0" u="none" strike="noStrike" baseline="0" dirty="0" err="1">
                <a:latin typeface="Arial" panose="020B0604020202020204" pitchFamily="34" charset="0"/>
              </a:rPr>
              <a:t>cards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representing</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different</a:t>
            </a:r>
            <a:r>
              <a:rPr lang="it-IT" sz="2000" b="0" i="0" u="none" strike="noStrike" baseline="0" dirty="0">
                <a:latin typeface="Arial" panose="020B0604020202020204" pitchFamily="34" charset="0"/>
              </a:rPr>
              <a:t> ways </a:t>
            </a:r>
            <a:r>
              <a:rPr lang="it-IT" sz="2000" b="0" i="0" u="none" strike="noStrike" baseline="0" dirty="0" err="1">
                <a:latin typeface="Arial" panose="020B0604020202020204" pitchFamily="34" charset="0"/>
              </a:rPr>
              <a:t>that</a:t>
            </a:r>
            <a:r>
              <a:rPr lang="it-IT" sz="2000" b="0" i="0" u="none" strike="noStrike" baseline="0" dirty="0">
                <a:latin typeface="Arial" panose="020B0604020202020204" pitchFamily="34" charset="0"/>
              </a:rPr>
              <a:t> design teams can </a:t>
            </a:r>
            <a:r>
              <a:rPr lang="it-IT" sz="2000" b="0" i="0" u="none" strike="noStrike" baseline="0" dirty="0" err="1">
                <a:latin typeface="Arial" panose="020B0604020202020204" pitchFamily="34" charset="0"/>
              </a:rPr>
              <a:t>understand</a:t>
            </a:r>
            <a:r>
              <a:rPr lang="it-IT" sz="2000" b="0" i="0" u="none" strike="noStrike" baseline="0" dirty="0">
                <a:latin typeface="Arial" panose="020B0604020202020204" pitchFamily="34" charset="0"/>
              </a:rPr>
              <a:t> the </a:t>
            </a:r>
            <a:r>
              <a:rPr lang="it-IT" sz="2000" b="0" i="0" u="none" strike="noStrike" baseline="0" dirty="0" err="1">
                <a:latin typeface="Arial" panose="020B0604020202020204" pitchFamily="34" charset="0"/>
              </a:rPr>
              <a:t>people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they</a:t>
            </a:r>
            <a:r>
              <a:rPr lang="it-IT" sz="2000" b="0" i="0" u="none" strike="noStrike" baseline="0" dirty="0">
                <a:latin typeface="Arial" panose="020B0604020202020204" pitchFamily="34" charset="0"/>
              </a:rPr>
              <a:t> are </a:t>
            </a:r>
            <a:r>
              <a:rPr lang="it-IT" sz="2000" b="0" i="0" u="none" strike="noStrike" baseline="0" dirty="0" err="1">
                <a:latin typeface="Arial" panose="020B0604020202020204" pitchFamily="34" charset="0"/>
              </a:rPr>
              <a:t>designing</a:t>
            </a:r>
            <a:r>
              <a:rPr lang="it-IT" sz="2000" b="0" i="0" u="none" strike="noStrike" baseline="0" dirty="0">
                <a:latin typeface="Arial" panose="020B0604020202020204" pitchFamily="34" charset="0"/>
              </a:rPr>
              <a:t> for. </a:t>
            </a:r>
          </a:p>
          <a:p>
            <a:pPr>
              <a:spcBef>
                <a:spcPts val="600"/>
              </a:spcBef>
            </a:pPr>
            <a:r>
              <a:rPr lang="it-IT" sz="2000" b="0" i="0" u="none" strike="noStrike" baseline="0" dirty="0">
                <a:latin typeface="Arial" panose="020B0604020202020204" pitchFamily="34" charset="0"/>
              </a:rPr>
              <a:t>The </a:t>
            </a:r>
            <a:r>
              <a:rPr lang="it-IT" sz="2000" b="0" i="0" u="none" strike="noStrike" baseline="0" dirty="0" err="1">
                <a:latin typeface="Arial" panose="020B0604020202020204" pitchFamily="34" charset="0"/>
              </a:rPr>
              <a:t>cards</a:t>
            </a:r>
            <a:r>
              <a:rPr lang="it-IT" sz="2000" b="0" i="0" u="none" strike="noStrike" baseline="0" dirty="0">
                <a:latin typeface="Arial" panose="020B0604020202020204" pitchFamily="34" charset="0"/>
              </a:rPr>
              <a:t> can be </a:t>
            </a:r>
            <a:r>
              <a:rPr lang="it-IT" sz="2000" b="0" i="0" u="none" strike="noStrike" baseline="0" dirty="0" err="1">
                <a:latin typeface="Arial" panose="020B0604020202020204" pitchFamily="34" charset="0"/>
              </a:rPr>
              <a:t>used</a:t>
            </a:r>
            <a:r>
              <a:rPr lang="it-IT" sz="2000" b="0" i="0" u="none" strike="noStrike" baseline="0" dirty="0">
                <a:latin typeface="Arial" panose="020B0604020202020204" pitchFamily="34" charset="0"/>
              </a:rPr>
              <a:t> by </a:t>
            </a:r>
            <a:r>
              <a:rPr lang="it-IT" sz="2000" b="0" i="0" u="none" strike="noStrike" baseline="0" dirty="0" err="1">
                <a:latin typeface="Arial" panose="020B0604020202020204" pitchFamily="34" charset="0"/>
              </a:rPr>
              <a:t>researchers</a:t>
            </a:r>
            <a:r>
              <a:rPr lang="it-IT" sz="2000" b="0" i="0" u="none" strike="noStrike" baseline="0" dirty="0">
                <a:latin typeface="Arial" panose="020B0604020202020204" pitchFamily="34" charset="0"/>
              </a:rPr>
              <a:t>, designers, </a:t>
            </a:r>
            <a:r>
              <a:rPr lang="it-IT" sz="2000" b="0" i="0" u="none" strike="noStrike" baseline="0" dirty="0" err="1">
                <a:latin typeface="Arial" panose="020B0604020202020204" pitchFamily="34" charset="0"/>
              </a:rPr>
              <a:t>engineers</a:t>
            </a:r>
            <a:r>
              <a:rPr lang="it-IT" sz="2000" b="0" i="0" u="none" strike="noStrike" baseline="0" dirty="0">
                <a:latin typeface="Arial" panose="020B0604020202020204" pitchFamily="34" charset="0"/>
              </a:rPr>
              <a:t> and </a:t>
            </a:r>
            <a:r>
              <a:rPr lang="it-IT" sz="2000" b="0" i="0" u="none" strike="noStrike" baseline="0" dirty="0" err="1">
                <a:latin typeface="Arial" panose="020B0604020202020204" pitchFamily="34" charset="0"/>
              </a:rPr>
              <a:t>mixed</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groups</a:t>
            </a:r>
            <a:r>
              <a:rPr lang="it-IT" sz="2000" b="0" i="0" u="none" strike="noStrike" baseline="0" dirty="0">
                <a:latin typeface="Arial" panose="020B0604020202020204" pitchFamily="34" charset="0"/>
              </a:rPr>
              <a:t> to </a:t>
            </a:r>
            <a:r>
              <a:rPr lang="it-IT" sz="2000" b="0" i="0" u="none" strike="noStrike" baseline="0" dirty="0" err="1">
                <a:latin typeface="Arial" panose="020B0604020202020204" pitchFamily="34" charset="0"/>
              </a:rPr>
              <a:t>think</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about</a:t>
            </a:r>
            <a:r>
              <a:rPr lang="it-IT" sz="2000" b="0" i="0" u="none" strike="noStrike" baseline="0" dirty="0">
                <a:latin typeface="Arial" panose="020B0604020202020204" pitchFamily="34" charset="0"/>
              </a:rPr>
              <a:t> design </a:t>
            </a:r>
            <a:r>
              <a:rPr lang="it-IT" sz="2000" b="0" i="0" u="none" strike="noStrike" baseline="0" dirty="0" err="1">
                <a:latin typeface="Arial" panose="020B0604020202020204" pitchFamily="34" charset="0"/>
              </a:rPr>
              <a:t>issues</a:t>
            </a:r>
            <a:r>
              <a:rPr lang="it-IT" sz="2000" b="0" i="0" u="none" strike="noStrike" baseline="0" dirty="0">
                <a:latin typeface="Arial" panose="020B0604020202020204" pitchFamily="34" charset="0"/>
              </a:rPr>
              <a:t> and generate </a:t>
            </a:r>
            <a:r>
              <a:rPr lang="it-IT" sz="2000" b="0" i="0" u="none" strike="noStrike" baseline="0" dirty="0" err="1">
                <a:latin typeface="Arial" panose="020B0604020202020204" pitchFamily="34" charset="0"/>
              </a:rPr>
              <a:t>debate</a:t>
            </a:r>
            <a:r>
              <a:rPr lang="it-IT" sz="2000" b="0" i="0" u="none" strike="noStrike" baseline="0" dirty="0">
                <a:latin typeface="Arial" panose="020B0604020202020204" pitchFamily="34" charset="0"/>
              </a:rPr>
              <a:t>. </a:t>
            </a:r>
          </a:p>
          <a:p>
            <a:pPr>
              <a:spcBef>
                <a:spcPts val="600"/>
              </a:spcBef>
            </a:pPr>
            <a:r>
              <a:rPr lang="it-IT" sz="2000" b="0" i="0" u="none" strike="noStrike" baseline="0" dirty="0">
                <a:latin typeface="Arial" panose="020B0604020202020204" pitchFamily="34" charset="0"/>
              </a:rPr>
              <a:t>The cards are classified as four suits – Ask, Watch, Learn and Try – that describe various types of activity.</a:t>
            </a:r>
          </a:p>
        </p:txBody>
      </p:sp>
    </p:spTree>
    <p:extLst>
      <p:ext uri="{BB962C8B-B14F-4D97-AF65-F5344CB8AC3E}">
        <p14:creationId xmlns:p14="http://schemas.microsoft.com/office/powerpoint/2010/main" val="2668347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0535"/>
            <a:ext cx="7886700" cy="687388"/>
          </a:xfrm>
        </p:spPr>
        <p:txBody>
          <a:bodyPr/>
          <a:lstStyle/>
          <a:p>
            <a:r>
              <a:rPr lang="it-IT" b="1" i="0" u="none" strike="noStrike" kern="1400" baseline="0" dirty="0">
                <a:latin typeface="Arial" panose="020B0604020202020204" pitchFamily="34" charset="0"/>
              </a:rPr>
              <a:t>Brainstorming (1 of 2)</a:t>
            </a:r>
          </a:p>
        </p:txBody>
      </p:sp>
      <p:sp>
        <p:nvSpPr>
          <p:cNvPr id="3" name="Text Placeholder 2"/>
          <p:cNvSpPr>
            <a:spLocks noGrp="1"/>
          </p:cNvSpPr>
          <p:nvPr>
            <p:ph type="body" idx="4294967295"/>
          </p:nvPr>
        </p:nvSpPr>
        <p:spPr>
          <a:xfrm>
            <a:off x="682565" y="1464212"/>
            <a:ext cx="7886700" cy="4721825"/>
          </a:xfrm>
        </p:spPr>
        <p:txBody>
          <a:bodyPr>
            <a:noAutofit/>
          </a:bodyPr>
          <a:lstStyle/>
          <a:p>
            <a:r>
              <a:rPr lang="it-IT" sz="2000" b="0" i="0" u="none" strike="noStrike" baseline="0" dirty="0">
                <a:latin typeface="Arial" panose="020B0604020202020204" pitchFamily="34" charset="0"/>
              </a:rPr>
              <a:t>Another important group activity is brainstorming. </a:t>
            </a:r>
          </a:p>
          <a:p>
            <a:r>
              <a:rPr lang="it-IT" sz="2000" b="0" i="0" u="none" strike="noStrike" baseline="0" dirty="0">
                <a:latin typeface="Arial" panose="020B0604020202020204" pitchFamily="34" charset="0"/>
              </a:rPr>
              <a:t>Once again there is a wealth of good advice from management consultants and system designers about how to organize and structure brainstorming sessions. </a:t>
            </a:r>
          </a:p>
          <a:p>
            <a:r>
              <a:rPr lang="it-IT" sz="2000" b="0" i="0" u="none" strike="noStrike" baseline="0" dirty="0">
                <a:latin typeface="Arial" panose="020B0604020202020204" pitchFamily="34" charset="0"/>
              </a:rPr>
              <a:t>Brainstorming sessions should be fun to participate in, but to achieve this, they require an experienced facilitator. </a:t>
            </a:r>
          </a:p>
          <a:p>
            <a:r>
              <a:rPr lang="it-IT" sz="2000" b="0" i="0" u="none" strike="noStrike" baseline="0" dirty="0">
                <a:latin typeface="Arial" panose="020B0604020202020204" pitchFamily="34" charset="0"/>
              </a:rPr>
              <a:t>They also require some stimuli, whether as pictures, text or video, to get the ideas flowing. </a:t>
            </a:r>
          </a:p>
          <a:p>
            <a:r>
              <a:rPr lang="it-IT" sz="2000" b="0" i="0" u="none" strike="noStrike" baseline="0" dirty="0">
                <a:latin typeface="Arial" panose="020B0604020202020204" pitchFamily="34" charset="0"/>
              </a:rPr>
              <a:t>Participants will need some way of recording their thoughts and ideas; a whiteboard, flip chart, paper and coloured pens. </a:t>
            </a:r>
          </a:p>
          <a:p>
            <a:r>
              <a:rPr lang="it-IT" sz="2000" b="0" i="0" u="none" strike="noStrike" baseline="0" dirty="0">
                <a:latin typeface="Arial" panose="020B0604020202020204" pitchFamily="34" charset="0"/>
              </a:rPr>
              <a:t>Post-it Notes in different colours can be used to capture ideas. </a:t>
            </a:r>
          </a:p>
          <a:p>
            <a:r>
              <a:rPr lang="it-IT" sz="2000" b="0" i="0" u="none" strike="noStrike" baseline="0" dirty="0">
                <a:latin typeface="Arial" panose="020B0604020202020204" pitchFamily="34" charset="0"/>
              </a:rPr>
              <a:t>This can be useful if the brainstorming session is followed by an affinity analysis where ideas are grouped together using different criteria.</a:t>
            </a:r>
          </a:p>
        </p:txBody>
      </p:sp>
    </p:spTree>
    <p:extLst>
      <p:ext uri="{BB962C8B-B14F-4D97-AF65-F5344CB8AC3E}">
        <p14:creationId xmlns:p14="http://schemas.microsoft.com/office/powerpoint/2010/main" val="7458555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7313"/>
            <a:ext cx="7886700" cy="635630"/>
          </a:xfrm>
        </p:spPr>
        <p:txBody>
          <a:bodyPr/>
          <a:lstStyle/>
          <a:p>
            <a:r>
              <a:rPr lang="it-IT" b="1" i="0" u="none" strike="noStrike" kern="1400" baseline="0" dirty="0">
                <a:latin typeface="Arial" panose="020B0604020202020204" pitchFamily="34" charset="0"/>
              </a:rPr>
              <a:t>Brainstorming (2 of 2)</a:t>
            </a:r>
          </a:p>
        </p:txBody>
      </p:sp>
      <p:sp>
        <p:nvSpPr>
          <p:cNvPr id="3" name="Text Placeholder 2"/>
          <p:cNvSpPr>
            <a:spLocks noGrp="1"/>
          </p:cNvSpPr>
          <p:nvPr>
            <p:ph type="body" idx="4294967295"/>
          </p:nvPr>
        </p:nvSpPr>
        <p:spPr>
          <a:xfrm>
            <a:off x="680170" y="1464213"/>
            <a:ext cx="7886700" cy="4351338"/>
          </a:xfrm>
        </p:spPr>
        <p:txBody>
          <a:bodyPr>
            <a:noAutofit/>
          </a:bodyPr>
          <a:lstStyle/>
          <a:p>
            <a:r>
              <a:rPr lang="it-IT" sz="2000" b="0" i="0" u="none" strike="noStrike" baseline="0" dirty="0">
                <a:latin typeface="Arial" panose="020B0604020202020204" pitchFamily="34" charset="0"/>
              </a:rPr>
              <a:t>An important point about brainstorming is not to dismiss ideas too soon. </a:t>
            </a:r>
          </a:p>
          <a:p>
            <a:r>
              <a:rPr lang="it-IT" sz="2000" b="0" i="0" u="none" strike="noStrike" baseline="0" dirty="0">
                <a:latin typeface="Arial" panose="020B0604020202020204" pitchFamily="34" charset="0"/>
              </a:rPr>
              <a:t>The sessions should begin with an ‘anything goes’ approach. </a:t>
            </a:r>
          </a:p>
          <a:p>
            <a:r>
              <a:rPr lang="it-IT" sz="2000" b="0" i="0" u="none" strike="noStrike" baseline="0" dirty="0">
                <a:latin typeface="Arial" panose="020B0604020202020204" pitchFamily="34" charset="0"/>
              </a:rPr>
              <a:t>Generate plenty of ideas. </a:t>
            </a:r>
          </a:p>
          <a:p>
            <a:r>
              <a:rPr lang="it-IT" sz="2000" b="0" i="0" u="none" strike="noStrike" baseline="0" dirty="0">
                <a:latin typeface="Arial" panose="020B0604020202020204" pitchFamily="34" charset="0"/>
              </a:rPr>
              <a:t>These can then be filtered in a part of the session that tries to look at the feasibility of the ideas and their practical impact. </a:t>
            </a:r>
          </a:p>
          <a:p>
            <a:r>
              <a:rPr lang="it-IT" sz="2000" b="0" i="0" u="none" strike="noStrike" baseline="0" dirty="0">
                <a:latin typeface="Arial" panose="020B0604020202020204" pitchFamily="34" charset="0"/>
              </a:rPr>
              <a:t>A good technique for helping brainstorming sessions is to get different members of the group to adopt different roles – the ideas generator, the critic, the sceptic, the pragmatic, the documenter and so on. </a:t>
            </a:r>
          </a:p>
          <a:p>
            <a:r>
              <a:rPr lang="it-IT" sz="2000" b="0" i="0" u="none" strike="noStrike" baseline="0" dirty="0">
                <a:latin typeface="Arial" panose="020B0604020202020204" pitchFamily="34" charset="0"/>
              </a:rPr>
              <a:t>Robertson and Roberton (2012) provide plenty of good advice on organizing and structuring brainstorming sessions.</a:t>
            </a:r>
          </a:p>
        </p:txBody>
      </p:sp>
    </p:spTree>
    <p:extLst>
      <p:ext uri="{BB962C8B-B14F-4D97-AF65-F5344CB8AC3E}">
        <p14:creationId xmlns:p14="http://schemas.microsoft.com/office/powerpoint/2010/main" val="73204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4013"/>
            <a:ext cx="7886700" cy="1058864"/>
          </a:xfrm>
        </p:spPr>
        <p:txBody>
          <a:bodyPr/>
          <a:lstStyle/>
          <a:p>
            <a:r>
              <a:rPr lang="it-IT" b="0" i="0" u="none" strike="noStrike" kern="1400" baseline="0" dirty="0">
                <a:latin typeface="Arial" panose="020B0604020202020204" pitchFamily="34" charset="0"/>
              </a:rPr>
              <a:t> </a:t>
            </a:r>
            <a:r>
              <a:rPr lang="it-IT" b="1" i="0" u="none" strike="noStrike" kern="1400" baseline="0" dirty="0">
                <a:latin typeface="Arial" panose="020B0604020202020204" pitchFamily="34" charset="0"/>
              </a:rPr>
              <a:t>Fieldwork: Observing activities in situ</a:t>
            </a:r>
          </a:p>
        </p:txBody>
      </p:sp>
      <p:sp>
        <p:nvSpPr>
          <p:cNvPr id="3" name="Text Placeholder 2"/>
          <p:cNvSpPr>
            <a:spLocks noGrp="1"/>
          </p:cNvSpPr>
          <p:nvPr>
            <p:ph type="body" idx="4294967295"/>
          </p:nvPr>
        </p:nvSpPr>
        <p:spPr>
          <a:xfrm>
            <a:off x="680406" y="1569776"/>
            <a:ext cx="7886700" cy="4669280"/>
          </a:xfrm>
        </p:spPr>
        <p:txBody>
          <a:bodyPr>
            <a:noAutofit/>
          </a:bodyPr>
          <a:lstStyle/>
          <a:p>
            <a:r>
              <a:rPr lang="it-IT" sz="2000" b="0" i="0" u="none" strike="noStrike" baseline="0" dirty="0">
                <a:latin typeface="Arial" panose="020B0604020202020204" pitchFamily="34" charset="0"/>
              </a:rPr>
              <a:t>Observing people’s activities as they happen is another excellent method of understanding and requirements generation. </a:t>
            </a:r>
          </a:p>
          <a:p>
            <a:r>
              <a:rPr lang="it-IT" sz="2000" b="0" i="0" u="none" strike="noStrike" baseline="0" dirty="0">
                <a:latin typeface="Arial" panose="020B0604020202020204" pitchFamily="34" charset="0"/>
              </a:rPr>
              <a:t>Interviews and questionnaires provide one side of the story but it is difficult for people to describe all the details of the relevant aspect of everyday life or work. </a:t>
            </a:r>
          </a:p>
          <a:p>
            <a:r>
              <a:rPr lang="it-IT" sz="2000" b="0" i="0" u="none" strike="noStrike" baseline="0" dirty="0">
                <a:latin typeface="Arial" panose="020B0604020202020204" pitchFamily="34" charset="0"/>
              </a:rPr>
              <a:t>Sometimes this is because the activity is intrinsically difficult to describe in words – many manual procedures fall into this category (e.g. try describing how to ride a bicycle) – or because it requires complex and subtle cooperation with other people or events. </a:t>
            </a:r>
          </a:p>
          <a:p>
            <a:r>
              <a:rPr lang="it-IT" sz="2000" b="0" i="0" u="none" strike="noStrike" baseline="0" dirty="0">
                <a:latin typeface="Arial" panose="020B0604020202020204" pitchFamily="34" charset="0"/>
              </a:rPr>
              <a:t>In other cases, an interviewee may describe the ‘official’ procedure rather than how something is actually done in practice. </a:t>
            </a:r>
          </a:p>
          <a:p>
            <a:r>
              <a:rPr lang="it-IT" sz="2000" b="0" i="0" u="none" strike="noStrike" baseline="0" dirty="0">
                <a:latin typeface="Arial" panose="020B0604020202020204" pitchFamily="34" charset="0"/>
              </a:rPr>
              <a:t>People might be embarrassed to admit to some difficulty they are having or may just tell the designer something to get rid of them.</a:t>
            </a:r>
          </a:p>
        </p:txBody>
      </p:sp>
    </p:spTree>
    <p:extLst>
      <p:ext uri="{BB962C8B-B14F-4D97-AF65-F5344CB8AC3E}">
        <p14:creationId xmlns:p14="http://schemas.microsoft.com/office/powerpoint/2010/main" val="57767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87388"/>
          </a:xfrm>
        </p:spPr>
        <p:txBody>
          <a:bodyPr/>
          <a:lstStyle/>
          <a:p>
            <a:r>
              <a:rPr lang="en-US" b="1" i="0" u="none" strike="noStrike" kern="1400" baseline="0" dirty="0">
                <a:latin typeface="Arial" panose="020B0604020202020204" pitchFamily="34" charset="0"/>
              </a:rPr>
              <a:t>Requirements and understanding</a:t>
            </a:r>
          </a:p>
        </p:txBody>
      </p:sp>
      <p:sp>
        <p:nvSpPr>
          <p:cNvPr id="3" name="Text Placeholder 2"/>
          <p:cNvSpPr>
            <a:spLocks noGrp="1"/>
          </p:cNvSpPr>
          <p:nvPr>
            <p:ph type="body" idx="4294967295"/>
          </p:nvPr>
        </p:nvSpPr>
        <p:spPr>
          <a:xfrm>
            <a:off x="679450" y="1465953"/>
            <a:ext cx="7886700" cy="4351338"/>
          </a:xfrm>
        </p:spPr>
        <p:txBody>
          <a:bodyPr>
            <a:noAutofit/>
          </a:bodyPr>
          <a:lstStyle/>
          <a:p>
            <a:r>
              <a:rPr lang="en-US" sz="1800" b="0" i="0" u="none" strike="noStrike" baseline="0" dirty="0">
                <a:latin typeface="Arial" panose="020B0604020202020204" pitchFamily="34" charset="0"/>
              </a:rPr>
              <a:t>This is one of the reasons we have moved to the term ‘understanding’, as it encapsulates ideas of gathering and generation. </a:t>
            </a:r>
          </a:p>
          <a:p>
            <a:r>
              <a:rPr lang="en-US" sz="1800" b="0" i="0" u="none" strike="noStrike" baseline="0" dirty="0">
                <a:latin typeface="Arial" panose="020B0604020202020204" pitchFamily="34" charset="0"/>
              </a:rPr>
              <a:t>Many interaction design projects start from a ‘design brief’ which may be quite a vague description of something the clients want. </a:t>
            </a:r>
          </a:p>
          <a:p>
            <a:r>
              <a:rPr lang="en-US" sz="1800" b="0" i="0" u="none" strike="noStrike" baseline="0" dirty="0">
                <a:latin typeface="Arial" panose="020B0604020202020204" pitchFamily="34" charset="0"/>
              </a:rPr>
              <a:t>Often clients will require a requirements specification – a formal written document that contains the requirements. </a:t>
            </a:r>
          </a:p>
          <a:p>
            <a:r>
              <a:rPr lang="en-US" sz="1800" b="0" i="0" u="none" strike="noStrike" baseline="0" dirty="0">
                <a:latin typeface="Arial" panose="020B0604020202020204" pitchFamily="34" charset="0"/>
              </a:rPr>
              <a:t>Developers also need a clear requirements specification at some point in the development process so that they can cost the project and manage it successfully. </a:t>
            </a:r>
          </a:p>
          <a:p>
            <a:r>
              <a:rPr lang="en-US" sz="1800" b="0" i="0" u="none" strike="noStrike" baseline="0" dirty="0">
                <a:latin typeface="Arial" panose="020B0604020202020204" pitchFamily="34" charset="0"/>
              </a:rPr>
              <a:t>Requirements specifications increasingly include prototypes, screenshots and other media. </a:t>
            </a:r>
          </a:p>
          <a:p>
            <a:r>
              <a:rPr lang="en-US" sz="1800" b="0" i="0" u="none" strike="noStrike" baseline="0" dirty="0">
                <a:latin typeface="Arial" panose="020B0604020202020204" pitchFamily="34" charset="0"/>
              </a:rPr>
              <a:t>When written they should be expressed in clear, unambiguous language and worded so that it will be possible to test whether the requirement has been met in the final system.</a:t>
            </a:r>
          </a:p>
        </p:txBody>
      </p:sp>
    </p:spTree>
    <p:extLst>
      <p:ext uri="{BB962C8B-B14F-4D97-AF65-F5344CB8AC3E}">
        <p14:creationId xmlns:p14="http://schemas.microsoft.com/office/powerpoint/2010/main" val="1339244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1435"/>
            <a:ext cx="7886700" cy="670136"/>
          </a:xfrm>
        </p:spPr>
        <p:txBody>
          <a:bodyPr/>
          <a:lstStyle/>
          <a:p>
            <a:r>
              <a:rPr lang="it-IT" b="1" i="0" u="none" strike="noStrike" kern="1400" baseline="0" dirty="0">
                <a:latin typeface="Arial" panose="020B0604020202020204" pitchFamily="34" charset="0"/>
              </a:rPr>
              <a:t>Observation (1 of 3)</a:t>
            </a:r>
          </a:p>
        </p:txBody>
      </p:sp>
      <p:sp>
        <p:nvSpPr>
          <p:cNvPr id="3" name="Text Placeholder 2"/>
          <p:cNvSpPr>
            <a:spLocks noGrp="1"/>
          </p:cNvSpPr>
          <p:nvPr>
            <p:ph type="body" idx="4294967295"/>
          </p:nvPr>
        </p:nvSpPr>
        <p:spPr>
          <a:xfrm>
            <a:off x="663154" y="1464214"/>
            <a:ext cx="7886700" cy="4713198"/>
          </a:xfrm>
        </p:spPr>
        <p:txBody>
          <a:bodyPr>
            <a:noAutofit/>
          </a:bodyPr>
          <a:lstStyle/>
          <a:p>
            <a:r>
              <a:rPr lang="it-IT" sz="2000" b="0" i="0" u="none" strike="noStrike" baseline="0" dirty="0">
                <a:latin typeface="Arial" panose="020B0604020202020204" pitchFamily="34" charset="0"/>
              </a:rPr>
              <a:t>Data from observation helps get round these problems. </a:t>
            </a:r>
          </a:p>
          <a:p>
            <a:pPr lvl="0"/>
            <a:r>
              <a:rPr lang="it-IT" sz="2000" b="0" i="0" u="none" strike="noStrike" baseline="0" dirty="0">
                <a:latin typeface="Arial" panose="020B0604020202020204" pitchFamily="34" charset="0"/>
              </a:rPr>
              <a:t>In its simplest form, the designer can simply ask ‘Can you show me how you do </a:t>
            </a:r>
            <a:r>
              <a:rPr lang="it-IT" sz="2000" dirty="0">
                <a:latin typeface="Arial" panose="020B0604020202020204" pitchFamily="34" charset="0"/>
              </a:rPr>
              <a:t>that’ ? </a:t>
            </a:r>
            <a:r>
              <a:rPr lang="it-IT" sz="2000" b="0" i="0" u="none" strike="noStrike" baseline="0" dirty="0">
                <a:latin typeface="Arial" panose="020B0604020202020204" pitchFamily="34" charset="0"/>
              </a:rPr>
              <a:t>during an interview. </a:t>
            </a:r>
          </a:p>
          <a:p>
            <a:r>
              <a:rPr lang="it-IT" sz="2000" b="0" i="0" u="none" strike="noStrike" baseline="0" dirty="0">
                <a:latin typeface="Arial" panose="020B0604020202020204" pitchFamily="34" charset="0"/>
              </a:rPr>
              <a:t>More complex or larger activities will require someone to spend some time on site observing as unobtrusively as possible. </a:t>
            </a:r>
          </a:p>
          <a:p>
            <a:r>
              <a:rPr lang="it-IT" sz="2000" b="0" i="0" u="none" strike="noStrike" baseline="0" dirty="0">
                <a:latin typeface="Arial" panose="020B0604020202020204" pitchFamily="34" charset="0"/>
              </a:rPr>
              <a:t>This is best done after some initial interviewing, so you have some idea what it is you are looking at.  </a:t>
            </a:r>
          </a:p>
          <a:p>
            <a:r>
              <a:rPr lang="it-IT" sz="2000" b="0" i="0" u="none" strike="noStrike" baseline="0" dirty="0">
                <a:latin typeface="Arial" panose="020B0604020202020204" pitchFamily="34" charset="0"/>
              </a:rPr>
              <a:t>In many settings, everyone at the scene must be informed of what is happening and grant their permission in advance, even though they may not be your main focus. </a:t>
            </a:r>
          </a:p>
          <a:p>
            <a:r>
              <a:rPr lang="it-IT" sz="2000" b="0" i="0" u="none" strike="noStrike" baseline="0" dirty="0">
                <a:latin typeface="Arial" panose="020B0604020202020204" pitchFamily="34" charset="0"/>
              </a:rPr>
              <a:t>In more public settings (e.g. building foyers, streets and railway stations), observations may be undertaken without the permission of those being observed but you should normally get the permission of the owners of the setting.</a:t>
            </a:r>
          </a:p>
        </p:txBody>
      </p:sp>
    </p:spTree>
    <p:extLst>
      <p:ext uri="{BB962C8B-B14F-4D97-AF65-F5344CB8AC3E}">
        <p14:creationId xmlns:p14="http://schemas.microsoft.com/office/powerpoint/2010/main" val="265989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1424"/>
            <a:ext cx="7886700" cy="670136"/>
          </a:xfrm>
        </p:spPr>
        <p:txBody>
          <a:bodyPr/>
          <a:lstStyle/>
          <a:p>
            <a:r>
              <a:rPr lang="it-IT" b="1" kern="1400" dirty="0">
                <a:latin typeface="Arial" panose="020B0604020202020204" pitchFamily="34" charset="0"/>
              </a:rPr>
              <a:t>Observation (2 of 3)</a:t>
            </a:r>
            <a:endParaRPr lang="it-IT"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60764" y="1446064"/>
            <a:ext cx="7886700" cy="4827736"/>
          </a:xfrm>
        </p:spPr>
        <p:txBody>
          <a:bodyPr>
            <a:noAutofit/>
          </a:bodyPr>
          <a:lstStyle/>
          <a:p>
            <a:r>
              <a:rPr lang="it-IT" sz="2400" b="0" i="0" u="none" strike="noStrike" baseline="0" dirty="0">
                <a:latin typeface="Arial" panose="020B0604020202020204" pitchFamily="34" charset="0"/>
              </a:rPr>
              <a:t>Ideally, you need to see a range of variations on the normal activity and situations where things go wrong but this may not be possible in many situations. </a:t>
            </a:r>
          </a:p>
          <a:p>
            <a:r>
              <a:rPr lang="it-IT" sz="2400" b="0" i="0" u="none" strike="noStrike" baseline="0" dirty="0">
                <a:latin typeface="Arial" panose="020B0604020202020204" pitchFamily="34" charset="0"/>
              </a:rPr>
              <a:t>Here the important point is to identify what you have not observed so you do not over-generalize from your data. </a:t>
            </a:r>
          </a:p>
          <a:p>
            <a:r>
              <a:rPr lang="it-IT" sz="2400" b="0" i="0" u="none" strike="noStrike" baseline="0" dirty="0">
                <a:latin typeface="Arial" panose="020B0604020202020204" pitchFamily="34" charset="0"/>
              </a:rPr>
              <a:t>If you are lucky enough to be able to choose what you observe, then, just as with interviews, the time to stop is when no new information appears. </a:t>
            </a:r>
          </a:p>
          <a:p>
            <a:r>
              <a:rPr lang="it-IT" sz="2400" b="0" i="0" u="none" strike="noStrike" baseline="0" dirty="0">
                <a:latin typeface="Arial" panose="020B0604020202020204" pitchFamily="34" charset="0"/>
              </a:rPr>
              <a:t>As in interviews, notes should be taken and video recording is very useful, particularly for sharing the observation with other design team members.</a:t>
            </a:r>
          </a:p>
        </p:txBody>
      </p:sp>
    </p:spTree>
    <p:extLst>
      <p:ext uri="{BB962C8B-B14F-4D97-AF65-F5344CB8AC3E}">
        <p14:creationId xmlns:p14="http://schemas.microsoft.com/office/powerpoint/2010/main" val="1576544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5518"/>
            <a:ext cx="7886700" cy="618376"/>
          </a:xfrm>
        </p:spPr>
        <p:txBody>
          <a:bodyPr/>
          <a:lstStyle/>
          <a:p>
            <a:r>
              <a:rPr lang="it-IT" b="1" kern="1400" dirty="0">
                <a:latin typeface="Arial" panose="020B0604020202020204" pitchFamily="34" charset="0"/>
              </a:rPr>
              <a:t>Observation (3 of 3)</a:t>
            </a:r>
            <a:endParaRPr lang="it-IT"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71780" y="1472839"/>
            <a:ext cx="7886700" cy="4764955"/>
          </a:xfrm>
        </p:spPr>
        <p:txBody>
          <a:bodyPr>
            <a:noAutofit/>
          </a:bodyPr>
          <a:lstStyle/>
          <a:p>
            <a:r>
              <a:rPr lang="it-IT" sz="1800" b="0" i="0" u="none" strike="noStrike" baseline="0" dirty="0">
                <a:latin typeface="Arial" panose="020B0604020202020204" pitchFamily="34" charset="0"/>
              </a:rPr>
              <a:t>Of course, observation is not without its difficulties. </a:t>
            </a:r>
          </a:p>
          <a:p>
            <a:r>
              <a:rPr lang="it-IT" sz="1800" b="0" i="0" u="none" strike="noStrike" baseline="0" dirty="0">
                <a:latin typeface="Arial" panose="020B0604020202020204" pitchFamily="34" charset="0"/>
              </a:rPr>
              <a:t>Being unobtrusive is a skill of its own and your very presence will naturally tend to make people self-conscious and may alter their behavior (something known as the Hawthorne Effect, see Chapter 24). </a:t>
            </a:r>
          </a:p>
          <a:p>
            <a:r>
              <a:rPr lang="it-IT" sz="1800" b="0" i="0" u="none" strike="noStrike" baseline="0" dirty="0">
                <a:latin typeface="Arial" panose="020B0604020202020204" pitchFamily="34" charset="0"/>
              </a:rPr>
              <a:t>With time, this effect will decrease. </a:t>
            </a:r>
          </a:p>
          <a:p>
            <a:r>
              <a:rPr lang="it-IT" sz="1800" b="0" i="0" u="none" strike="noStrike" baseline="0" dirty="0">
                <a:latin typeface="Arial" panose="020B0604020202020204" pitchFamily="34" charset="0"/>
              </a:rPr>
              <a:t>It is much less of a problem where the activity you are observing absorbs all the participants’ attention or if you can find a task to carry out which does not interfere with your data collection. </a:t>
            </a:r>
          </a:p>
          <a:p>
            <a:r>
              <a:rPr lang="it-IT" sz="1800" b="0" i="0" u="none" strike="noStrike" baseline="0" dirty="0">
                <a:latin typeface="Arial" panose="020B0604020202020204" pitchFamily="34" charset="0"/>
              </a:rPr>
              <a:t>It is also hard to observe effectively where the activity is simply one of the people processing data at computers with little or no interaction with other people or artefacts. </a:t>
            </a:r>
          </a:p>
          <a:p>
            <a:r>
              <a:rPr lang="it-IT" sz="1800" b="0" i="0" u="none" strike="noStrike" baseline="0" dirty="0">
                <a:latin typeface="Arial" panose="020B0604020202020204" pitchFamily="34" charset="0"/>
              </a:rPr>
              <a:t>Here it would be more productive to ask people to demonstrate aspects of interest rather than waiting for them to occur in real time. </a:t>
            </a:r>
          </a:p>
          <a:p>
            <a:r>
              <a:rPr lang="it-IT" sz="1800" b="0" i="0" u="none" strike="noStrike" baseline="0" dirty="0">
                <a:latin typeface="Arial" panose="020B0604020202020204" pitchFamily="34" charset="0"/>
              </a:rPr>
              <a:t>There are also ethical issues associated with observing people; permissions need to be obtained and anonymity of who said and did what should be ensured.</a:t>
            </a:r>
          </a:p>
        </p:txBody>
      </p:sp>
    </p:spTree>
    <p:extLst>
      <p:ext uri="{BB962C8B-B14F-4D97-AF65-F5344CB8AC3E}">
        <p14:creationId xmlns:p14="http://schemas.microsoft.com/office/powerpoint/2010/main" val="1331216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363"/>
            <a:ext cx="7886700" cy="611188"/>
          </a:xfrm>
        </p:spPr>
        <p:txBody>
          <a:bodyPr/>
          <a:lstStyle/>
          <a:p>
            <a:r>
              <a:rPr lang="it-IT" b="1" i="0" u="none" strike="noStrike" kern="1400" baseline="0" dirty="0">
                <a:latin typeface="Arial" panose="020B0604020202020204" pitchFamily="34" charset="0"/>
              </a:rPr>
              <a:t>Ethical issues (1 of 2)</a:t>
            </a:r>
          </a:p>
        </p:txBody>
      </p:sp>
      <p:sp>
        <p:nvSpPr>
          <p:cNvPr id="3" name="Text Placeholder 2"/>
          <p:cNvSpPr>
            <a:spLocks noGrp="1"/>
          </p:cNvSpPr>
          <p:nvPr>
            <p:ph type="body" idx="4294967295"/>
          </p:nvPr>
        </p:nvSpPr>
        <p:spPr>
          <a:xfrm>
            <a:off x="666750" y="1444625"/>
            <a:ext cx="7886700" cy="4351338"/>
          </a:xfrm>
        </p:spPr>
        <p:txBody>
          <a:bodyPr/>
          <a:lstStyle/>
          <a:p>
            <a:r>
              <a:rPr lang="it-IT" sz="2800" b="0" i="0" u="none" strike="noStrike" baseline="0" dirty="0">
                <a:latin typeface="Arial" panose="020B0604020202020204" pitchFamily="34" charset="0"/>
              </a:rPr>
              <a:t>Most universities and research institutes will have a guide to the ethical issues involved when undertaking any form of study involving humans and this should be consulted before any studies are undertaken. The research councils for Canada, for example, organize their advice around three key features of ethical research that contribute to the overriding principles of Respect for Human Dignity. </a:t>
            </a:r>
            <a:r>
              <a:rPr lang="it-IT" sz="2800" b="0" i="0" u="none" strike="noStrike" baseline="0" dirty="0" err="1">
                <a:latin typeface="Arial" panose="020B0604020202020204" pitchFamily="34" charset="0"/>
              </a:rPr>
              <a:t>This</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document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says</a:t>
            </a:r>
            <a:r>
              <a:rPr lang="mr-IN" sz="2800" b="0" i="0" u="none" strike="noStrike" baseline="0" dirty="0">
                <a:latin typeface="Arial" panose="020B0604020202020204" pitchFamily="34" charset="0"/>
              </a:rPr>
              <a:t>…</a:t>
            </a:r>
            <a:r>
              <a:rPr lang="en-US" sz="2800" b="0" i="0" u="none" strike="noStrike" baseline="0" dirty="0">
                <a:latin typeface="Arial" panose="020B0604020202020204" pitchFamily="34" charset="0"/>
              </a:rPr>
              <a:t>.</a:t>
            </a:r>
            <a:endParaRPr lang="en-US" sz="2800" dirty="0"/>
          </a:p>
        </p:txBody>
      </p:sp>
    </p:spTree>
    <p:extLst>
      <p:ext uri="{BB962C8B-B14F-4D97-AF65-F5344CB8AC3E}">
        <p14:creationId xmlns:p14="http://schemas.microsoft.com/office/powerpoint/2010/main" val="1276929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7663"/>
            <a:ext cx="7886700" cy="636588"/>
          </a:xfrm>
        </p:spPr>
        <p:txBody>
          <a:bodyPr/>
          <a:lstStyle/>
          <a:p>
            <a:r>
              <a:rPr lang="en-US" b="1" kern="1400" dirty="0">
                <a:latin typeface="Arial" panose="020B0604020202020204" pitchFamily="34" charset="0"/>
              </a:rPr>
              <a:t>Ethical issues (2 of 2)</a:t>
            </a:r>
          </a:p>
        </p:txBody>
      </p:sp>
      <p:sp>
        <p:nvSpPr>
          <p:cNvPr id="4" name="Text Placeholder 2"/>
          <p:cNvSpPr>
            <a:spLocks noGrp="1"/>
          </p:cNvSpPr>
          <p:nvPr>
            <p:ph type="body" idx="4294967295"/>
          </p:nvPr>
        </p:nvSpPr>
        <p:spPr>
          <a:xfrm>
            <a:off x="647699" y="1466849"/>
            <a:ext cx="8124826" cy="4657725"/>
          </a:xfrm>
        </p:spPr>
        <p:txBody>
          <a:bodyPr>
            <a:noAutofit/>
          </a:bodyPr>
          <a:lstStyle/>
          <a:p>
            <a:pPr marL="342900" lvl="7" indent="-342900">
              <a:lnSpc>
                <a:spcPct val="120000"/>
              </a:lnSpc>
              <a:buClr>
                <a:srgbClr val="007FA3"/>
              </a:buClr>
              <a:buFont typeface="+mj-lt"/>
              <a:buAutoNum type="arabicPeriod"/>
            </a:pPr>
            <a:r>
              <a:rPr lang="it-IT" sz="1400" dirty="0">
                <a:solidFill>
                  <a:srgbClr val="131313"/>
                </a:solidFill>
                <a:latin typeface="Arial" charset="0"/>
              </a:rPr>
              <a:t>‘</a:t>
            </a:r>
            <a:r>
              <a:rPr lang="it-IT" sz="1400" b="0" i="0" u="none" strike="noStrike" baseline="0" dirty="0">
                <a:solidFill>
                  <a:srgbClr val="131313"/>
                </a:solidFill>
                <a:latin typeface="Arial" charset="0"/>
              </a:rPr>
              <a:t>The welfare of a person is the quality of that person’s experience of life in all its aspects. Welfare </a:t>
            </a:r>
            <a:r>
              <a:rPr lang="it-IT" sz="1400" b="0" i="0" u="none" strike="noStrike" baseline="0" dirty="0" err="1">
                <a:solidFill>
                  <a:srgbClr val="131313"/>
                </a:solidFill>
                <a:latin typeface="Arial" charset="0"/>
              </a:rPr>
              <a:t>consists</a:t>
            </a:r>
            <a:r>
              <a:rPr lang="it-IT" sz="1400" b="0" i="0" u="none" strike="noStrike" baseline="0" dirty="0">
                <a:solidFill>
                  <a:srgbClr val="131313"/>
                </a:solidFill>
                <a:latin typeface="Arial" charset="0"/>
              </a:rPr>
              <a:t> of the impact on </a:t>
            </a:r>
            <a:r>
              <a:rPr lang="it-IT" sz="1400" b="0" i="0" u="none" strike="noStrike" baseline="0" dirty="0" err="1">
                <a:solidFill>
                  <a:srgbClr val="131313"/>
                </a:solidFill>
                <a:latin typeface="Arial" charset="0"/>
              </a:rPr>
              <a:t>individuals</a:t>
            </a:r>
            <a:r>
              <a:rPr lang="it-IT" sz="1400" b="0" i="0" u="none" strike="noStrike" baseline="0" dirty="0">
                <a:solidFill>
                  <a:srgbClr val="131313"/>
                </a:solidFill>
                <a:latin typeface="Arial" charset="0"/>
              </a:rPr>
              <a:t> of </a:t>
            </a:r>
            <a:r>
              <a:rPr lang="it-IT" sz="1400" b="0" i="0" u="none" strike="noStrike" baseline="0" dirty="0" err="1">
                <a:solidFill>
                  <a:srgbClr val="131313"/>
                </a:solidFill>
                <a:latin typeface="Arial" charset="0"/>
              </a:rPr>
              <a:t>factors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such</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as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their</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physical</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mental</a:t>
            </a:r>
            <a:r>
              <a:rPr lang="it-IT" sz="1400" b="0" i="0" u="none" strike="noStrike" baseline="0" dirty="0">
                <a:solidFill>
                  <a:srgbClr val="131313"/>
                </a:solidFill>
                <a:latin typeface="Arial" charset="0"/>
              </a:rPr>
              <a:t> and spiritual </a:t>
            </a:r>
            <a:r>
              <a:rPr lang="it-IT" sz="1400" b="0" i="0" u="none" strike="noStrike" baseline="0" dirty="0" err="1">
                <a:solidFill>
                  <a:srgbClr val="131313"/>
                </a:solidFill>
                <a:latin typeface="Arial" charset="0"/>
              </a:rPr>
              <a:t>health</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as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well</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as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their</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physical</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economic</a:t>
            </a:r>
            <a:r>
              <a:rPr lang="it-IT" sz="1400" b="0" i="0" u="none" strike="noStrike" baseline="0" dirty="0">
                <a:solidFill>
                  <a:srgbClr val="131313"/>
                </a:solidFill>
                <a:latin typeface="Arial" charset="0"/>
              </a:rPr>
              <a:t> and social </a:t>
            </a:r>
            <a:r>
              <a:rPr lang="it-IT" sz="1400" b="0" i="0" u="none" strike="noStrike" baseline="0" dirty="0" err="1">
                <a:solidFill>
                  <a:srgbClr val="131313"/>
                </a:solidFill>
                <a:latin typeface="Arial" charset="0"/>
              </a:rPr>
              <a:t>circumstances</a:t>
            </a:r>
            <a:r>
              <a:rPr lang="it-IT" sz="1400" b="0" i="0" u="none" strike="noStrike" baseline="0" dirty="0">
                <a:solidFill>
                  <a:srgbClr val="131313"/>
                </a:solidFill>
                <a:latin typeface="Arial" charset="0"/>
              </a:rPr>
              <a:t>. Thus, determinants of welfare can include housing, employment, security, family life, community membership and social participation, amongst other aspects of life. Other contributing factors to welfare are privacy and the control of information about the person and the treatment of human biological materials according to the free, informed and ongoing consent of the person who was the source of the information or materials’</a:t>
            </a:r>
            <a:r>
              <a:rPr lang="it-IT" sz="1400" b="0" i="0" u="none" strike="noStrike" dirty="0">
                <a:solidFill>
                  <a:srgbClr val="131313"/>
                </a:solidFill>
                <a:latin typeface="Arial" charset="0"/>
              </a:rPr>
              <a:t> </a:t>
            </a:r>
            <a:r>
              <a:rPr lang="it-IT" sz="1400" b="0" i="0" u="none" strike="noStrike" baseline="0" dirty="0">
                <a:solidFill>
                  <a:srgbClr val="131313"/>
                </a:solidFill>
                <a:latin typeface="Arial" charset="0"/>
              </a:rPr>
              <a:t>(p. 9).</a:t>
            </a:r>
          </a:p>
          <a:p>
            <a:pPr marL="342900" lvl="7" indent="-342900">
              <a:lnSpc>
                <a:spcPct val="120000"/>
              </a:lnSpc>
              <a:buClr>
                <a:srgbClr val="007FA3"/>
              </a:buClr>
              <a:buFont typeface="+mj-lt"/>
              <a:buAutoNum type="arabicPeriod"/>
            </a:pPr>
            <a:r>
              <a:rPr lang="it-IT" sz="1400" b="0" i="0" u="none" strike="noStrike" baseline="0" dirty="0">
                <a:solidFill>
                  <a:srgbClr val="131313"/>
                </a:solidFill>
                <a:latin typeface="Arial" charset="0"/>
              </a:rPr>
              <a:t>‘Justice refers to the obligation to treat people fairly and equitably. </a:t>
            </a:r>
            <a:r>
              <a:rPr lang="it-IT" sz="1400" b="0" i="0" u="none" strike="noStrike" baseline="0" dirty="0" err="1">
                <a:solidFill>
                  <a:srgbClr val="131313"/>
                </a:solidFill>
                <a:latin typeface="Arial" charset="0"/>
              </a:rPr>
              <a:t>Fairness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entails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treating</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all</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people</a:t>
            </a:r>
            <a:r>
              <a:rPr lang="it-IT" sz="1400" b="0" i="0" u="none" strike="noStrike" baseline="0" dirty="0">
                <a:solidFill>
                  <a:srgbClr val="131313"/>
                </a:solidFill>
                <a:latin typeface="Arial" charset="0"/>
              </a:rPr>
              <a:t> with </a:t>
            </a:r>
            <a:r>
              <a:rPr lang="it-IT" sz="1400" b="0" i="0" u="none" strike="noStrike" baseline="0" dirty="0" err="1">
                <a:solidFill>
                  <a:srgbClr val="131313"/>
                </a:solidFill>
                <a:latin typeface="Arial" charset="0"/>
              </a:rPr>
              <a:t>equal</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respect</a:t>
            </a:r>
            <a:r>
              <a:rPr lang="it-IT" sz="1400" b="0" i="0" u="none" strike="noStrike" baseline="0" dirty="0">
                <a:solidFill>
                  <a:srgbClr val="131313"/>
                </a:solidFill>
                <a:latin typeface="Arial" charset="0"/>
              </a:rPr>
              <a:t> and </a:t>
            </a:r>
            <a:r>
              <a:rPr lang="it-IT" sz="1400" b="0" i="0" u="none" strike="noStrike" baseline="0" dirty="0" err="1">
                <a:solidFill>
                  <a:srgbClr val="131313"/>
                </a:solidFill>
                <a:latin typeface="Arial" charset="0"/>
              </a:rPr>
              <a:t>concern</a:t>
            </a:r>
            <a:r>
              <a:rPr lang="it-IT" sz="1400" b="0" i="0" u="none" strike="noStrike" baseline="0" dirty="0">
                <a:solidFill>
                  <a:srgbClr val="131313"/>
                </a:solidFill>
                <a:latin typeface="Arial" charset="0"/>
              </a:rPr>
              <a:t>. Equity requires distributing the benefits and burdens of research participation in such a way that no segment of the population is unduly burdened by the harms of research or denied the benefits of the knowledge generated from it. </a:t>
            </a:r>
            <a:r>
              <a:rPr lang="it-IT" sz="1400" b="0" i="0" u="none" strike="noStrike" baseline="0" dirty="0" err="1">
                <a:solidFill>
                  <a:srgbClr val="131313"/>
                </a:solidFill>
                <a:latin typeface="Arial" charset="0"/>
              </a:rPr>
              <a:t>Treating</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people</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fairly</a:t>
            </a:r>
            <a:r>
              <a:rPr lang="it-IT" sz="1400" b="0" i="0" u="none" strike="noStrike" baseline="0" dirty="0">
                <a:solidFill>
                  <a:srgbClr val="131313"/>
                </a:solidFill>
                <a:latin typeface="Arial" charset="0"/>
              </a:rPr>
              <a:t> and </a:t>
            </a:r>
            <a:r>
              <a:rPr lang="it-IT" sz="1400" b="0" i="0" u="none" strike="noStrike" baseline="0" dirty="0" err="1">
                <a:solidFill>
                  <a:srgbClr val="131313"/>
                </a:solidFill>
                <a:latin typeface="Arial" charset="0"/>
              </a:rPr>
              <a:t>equitably</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does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not</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always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mean</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treating</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people</a:t>
            </a:r>
            <a:r>
              <a:rPr lang="it-IT" sz="1400" b="0" i="0" u="none" strike="noStrike" baseline="0" dirty="0">
                <a:solidFill>
                  <a:srgbClr val="131313"/>
                </a:solidFill>
                <a:latin typeface="Arial" charset="0"/>
              </a:rPr>
              <a:t> in the </a:t>
            </a:r>
            <a:r>
              <a:rPr lang="it-IT" sz="1400" b="0" i="0" u="none" strike="noStrike" baseline="0" dirty="0" err="1">
                <a:solidFill>
                  <a:srgbClr val="131313"/>
                </a:solidFill>
                <a:latin typeface="Arial" charset="0"/>
              </a:rPr>
              <a:t>same</a:t>
            </a:r>
            <a:r>
              <a:rPr lang="it-IT" sz="1400" b="0" i="0" u="none" strike="noStrike" baseline="0" dirty="0">
                <a:solidFill>
                  <a:srgbClr val="131313"/>
                </a:solidFill>
                <a:latin typeface="Arial" charset="0"/>
              </a:rPr>
              <a:t> way. </a:t>
            </a:r>
            <a:r>
              <a:rPr lang="it-IT" sz="1400" b="0" i="0" u="none" strike="noStrike" baseline="0" dirty="0" err="1">
                <a:solidFill>
                  <a:srgbClr val="131313"/>
                </a:solidFill>
                <a:latin typeface="Arial" charset="0"/>
              </a:rPr>
              <a:t>Differences</a:t>
            </a:r>
            <a:r>
              <a:rPr lang="it-IT" sz="1400" b="0" i="0" u="none" strike="noStrike" baseline="0" dirty="0">
                <a:solidFill>
                  <a:srgbClr val="131313"/>
                </a:solidFill>
                <a:latin typeface="Arial" charset="0"/>
              </a:rPr>
              <a:t> in treatment or </a:t>
            </a:r>
            <a:r>
              <a:rPr lang="it-IT" sz="1400" b="0" i="0" u="none" strike="noStrike" baseline="0" dirty="0" err="1">
                <a:solidFill>
                  <a:srgbClr val="131313"/>
                </a:solidFill>
                <a:latin typeface="Arial" charset="0"/>
              </a:rPr>
              <a:t>distribution</a:t>
            </a:r>
            <a:r>
              <a:rPr lang="it-IT" sz="1400" b="0" i="0" u="none" strike="noStrike" baseline="0" dirty="0">
                <a:solidFill>
                  <a:srgbClr val="131313"/>
                </a:solidFill>
                <a:latin typeface="Arial" charset="0"/>
              </a:rPr>
              <a:t> are </a:t>
            </a:r>
            <a:r>
              <a:rPr lang="it-IT" sz="1400" b="0" i="0" u="none" strike="noStrike" baseline="0" dirty="0" err="1">
                <a:solidFill>
                  <a:srgbClr val="131313"/>
                </a:solidFill>
                <a:latin typeface="Arial" charset="0"/>
              </a:rPr>
              <a:t>justified</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when</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failures</a:t>
            </a:r>
            <a:r>
              <a:rPr lang="it-IT" sz="1400" b="0" i="0" u="none" strike="noStrike" baseline="0" dirty="0">
                <a:solidFill>
                  <a:srgbClr val="131313"/>
                </a:solidFill>
                <a:latin typeface="Arial" charset="0"/>
              </a:rPr>
              <a:t> to take </a:t>
            </a:r>
            <a:r>
              <a:rPr lang="it-IT" sz="1400" b="0" i="0" u="none" strike="noStrike" baseline="0" dirty="0" err="1">
                <a:solidFill>
                  <a:srgbClr val="131313"/>
                </a:solidFill>
                <a:latin typeface="Arial" charset="0"/>
              </a:rPr>
              <a:t>differences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into</a:t>
            </a:r>
            <a:r>
              <a:rPr lang="it-IT" sz="1400" b="0" i="0" u="none" strike="noStrike" baseline="0" dirty="0">
                <a:solidFill>
                  <a:srgbClr val="131313"/>
                </a:solidFill>
                <a:latin typeface="Arial" charset="0"/>
              </a:rPr>
              <a:t> account </a:t>
            </a:r>
            <a:r>
              <a:rPr lang="it-IT" sz="1400" b="0" i="0" u="none" strike="noStrike" baseline="0" dirty="0" err="1">
                <a:solidFill>
                  <a:srgbClr val="131313"/>
                </a:solidFill>
                <a:latin typeface="Arial" charset="0"/>
              </a:rPr>
              <a:t>may</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result</a:t>
            </a:r>
            <a:r>
              <a:rPr lang="it-IT" sz="1400" b="0" i="0" u="none" strike="noStrike" baseline="0" dirty="0">
                <a:solidFill>
                  <a:srgbClr val="131313"/>
                </a:solidFill>
                <a:latin typeface="Arial" charset="0"/>
              </a:rPr>
              <a:t> in the </a:t>
            </a:r>
            <a:r>
              <a:rPr lang="it-IT" sz="1400" b="0" i="0" u="none" strike="noStrike" baseline="0" dirty="0" err="1">
                <a:solidFill>
                  <a:srgbClr val="131313"/>
                </a:solidFill>
                <a:latin typeface="Arial" charset="0"/>
              </a:rPr>
              <a:t>creation</a:t>
            </a:r>
            <a:r>
              <a:rPr lang="it-IT" sz="1400" b="0" i="0" u="none" strike="noStrike" baseline="0" dirty="0">
                <a:solidFill>
                  <a:srgbClr val="131313"/>
                </a:solidFill>
                <a:latin typeface="Arial" charset="0"/>
              </a:rPr>
              <a:t> or </a:t>
            </a:r>
            <a:r>
              <a:rPr lang="it-IT" sz="1400" b="0" i="0" u="none" strike="noStrike" baseline="0" dirty="0" err="1">
                <a:solidFill>
                  <a:srgbClr val="131313"/>
                </a:solidFill>
                <a:latin typeface="Arial" charset="0"/>
              </a:rPr>
              <a:t>reinforcement</a:t>
            </a:r>
            <a:r>
              <a:rPr lang="it-IT" sz="1400" b="0" i="0" u="none" strike="noStrike" baseline="0" dirty="0">
                <a:solidFill>
                  <a:srgbClr val="131313"/>
                </a:solidFill>
                <a:latin typeface="Arial" charset="0"/>
              </a:rPr>
              <a:t> of </a:t>
            </a:r>
            <a:r>
              <a:rPr lang="it-IT" sz="1400" b="0" i="0" u="none" strike="noStrike" baseline="0" dirty="0" err="1">
                <a:solidFill>
                  <a:srgbClr val="131313"/>
                </a:solidFill>
                <a:latin typeface="Arial" charset="0"/>
              </a:rPr>
              <a:t>inequities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One</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important</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difference</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that</a:t>
            </a:r>
            <a:r>
              <a:rPr lang="it-IT" sz="1400" b="0" i="0" u="none" strike="noStrike" baseline="0" dirty="0">
                <a:solidFill>
                  <a:srgbClr val="131313"/>
                </a:solidFill>
                <a:latin typeface="Arial" charset="0"/>
              </a:rPr>
              <a:t> must be </a:t>
            </a:r>
            <a:r>
              <a:rPr lang="it-IT" sz="1400" b="0" i="0" u="none" strike="noStrike" baseline="0" dirty="0" err="1">
                <a:solidFill>
                  <a:srgbClr val="131313"/>
                </a:solidFill>
                <a:latin typeface="Arial" charset="0"/>
              </a:rPr>
              <a:t>considered</a:t>
            </a:r>
            <a:r>
              <a:rPr lang="it-IT" sz="1400" b="0" i="0" u="none" strike="noStrike" baseline="0" dirty="0">
                <a:solidFill>
                  <a:srgbClr val="131313"/>
                </a:solidFill>
                <a:latin typeface="Arial" charset="0"/>
              </a:rPr>
              <a:t> for </a:t>
            </a:r>
            <a:r>
              <a:rPr lang="it-IT" sz="1400" b="0" i="0" u="none" strike="noStrike" baseline="0" dirty="0" err="1">
                <a:solidFill>
                  <a:srgbClr val="131313"/>
                </a:solidFill>
                <a:latin typeface="Arial" charset="0"/>
              </a:rPr>
              <a:t>fairness</a:t>
            </a:r>
            <a:r>
              <a:rPr lang="it-IT" sz="1400" b="0" i="0" u="none" strike="noStrike" baseline="0" dirty="0">
                <a:solidFill>
                  <a:srgbClr val="131313"/>
                </a:solidFill>
                <a:latin typeface="Arial" charset="0"/>
              </a:rPr>
              <a:t> and </a:t>
            </a:r>
            <a:r>
              <a:rPr lang="it-IT" sz="1400" b="0" i="0" u="none" strike="noStrike" baseline="0" dirty="0" err="1">
                <a:solidFill>
                  <a:srgbClr val="131313"/>
                </a:solidFill>
                <a:latin typeface="Arial" charset="0"/>
              </a:rPr>
              <a:t>equity</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is</a:t>
            </a:r>
            <a:r>
              <a:rPr lang="it-IT" sz="1400" b="0" i="0" u="none" strike="noStrike" baseline="0" dirty="0">
                <a:solidFill>
                  <a:srgbClr val="131313"/>
                </a:solidFill>
                <a:latin typeface="Arial" charset="0"/>
              </a:rPr>
              <a:t> </a:t>
            </a:r>
            <a:r>
              <a:rPr lang="it-IT" sz="1400" b="0" i="0" u="none" strike="noStrike" baseline="0" dirty="0" err="1">
                <a:solidFill>
                  <a:srgbClr val="131313"/>
                </a:solidFill>
                <a:latin typeface="Arial" charset="0"/>
              </a:rPr>
              <a:t>vulnerability</a:t>
            </a:r>
            <a:r>
              <a:rPr lang="it-IT" sz="1400" b="0" i="0" u="none" strike="noStrike" baseline="0" dirty="0">
                <a:solidFill>
                  <a:srgbClr val="131313"/>
                </a:solidFill>
                <a:latin typeface="Arial" charset="0"/>
              </a:rPr>
              <a:t>. Vulnerability is often caused by limited capacity, or limited access to social goods, such as rights, opportunities and power’</a:t>
            </a:r>
            <a:r>
              <a:rPr lang="it-IT" sz="1400" b="0" i="0" u="none" strike="noStrike" dirty="0">
                <a:solidFill>
                  <a:srgbClr val="131313"/>
                </a:solidFill>
                <a:latin typeface="Arial" charset="0"/>
              </a:rPr>
              <a:t> </a:t>
            </a:r>
            <a:r>
              <a:rPr lang="it-IT" sz="1400" b="0" i="0" u="none" strike="noStrike" baseline="0" dirty="0">
                <a:solidFill>
                  <a:srgbClr val="131313"/>
                </a:solidFill>
                <a:latin typeface="Arial" charset="0"/>
              </a:rPr>
              <a:t>(p. 10).</a:t>
            </a:r>
          </a:p>
        </p:txBody>
      </p:sp>
    </p:spTree>
    <p:extLst>
      <p:ext uri="{BB962C8B-B14F-4D97-AF65-F5344CB8AC3E}">
        <p14:creationId xmlns:p14="http://schemas.microsoft.com/office/powerpoint/2010/main" val="1715635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838"/>
            <a:ext cx="7886700" cy="630238"/>
          </a:xfrm>
        </p:spPr>
        <p:txBody>
          <a:bodyPr/>
          <a:lstStyle/>
          <a:p>
            <a:r>
              <a:rPr lang="it-IT" b="1" i="0" u="none" strike="noStrike" kern="1400" baseline="0" dirty="0">
                <a:latin typeface="Arial" panose="020B0604020202020204" pitchFamily="34" charset="0"/>
              </a:rPr>
              <a:t>Design ethnography (1 of 5)</a:t>
            </a:r>
          </a:p>
        </p:txBody>
      </p:sp>
      <p:sp>
        <p:nvSpPr>
          <p:cNvPr id="3" name="Text Placeholder 2"/>
          <p:cNvSpPr>
            <a:spLocks noGrp="1"/>
          </p:cNvSpPr>
          <p:nvPr>
            <p:ph type="body" idx="4294967295"/>
          </p:nvPr>
        </p:nvSpPr>
        <p:spPr>
          <a:xfrm>
            <a:off x="669925" y="1473200"/>
            <a:ext cx="7886700" cy="4737100"/>
          </a:xfrm>
        </p:spPr>
        <p:txBody>
          <a:bodyPr>
            <a:noAutofit/>
          </a:bodyPr>
          <a:lstStyle/>
          <a:p>
            <a:r>
              <a:rPr lang="it-IT" sz="1800" b="0" i="0" u="none" strike="noStrike" baseline="0" dirty="0">
                <a:latin typeface="Arial" panose="020B0604020202020204" pitchFamily="34" charset="0"/>
              </a:rPr>
              <a:t>In the early twentieth century, pioneering ethnographic anthropologists endeavoured to understand an unfamiliar way of life through what has become known as ‘participant observation’ – learning about language, activities and culture through spending months or years living in the community under study. </a:t>
            </a:r>
          </a:p>
          <a:p>
            <a:r>
              <a:rPr lang="it-IT" sz="1800" b="0" i="0" u="none" strike="noStrike" baseline="0" dirty="0">
                <a:latin typeface="Arial" panose="020B0604020202020204" pitchFamily="34" charset="0"/>
              </a:rPr>
              <a:t>The anthropologists talked to people, observed day-to-day life in detail and collected not just physical artefacts but stories, myths and so on. </a:t>
            </a:r>
          </a:p>
          <a:p>
            <a:r>
              <a:rPr lang="it-IT" sz="1800" b="0" i="0" u="none" strike="noStrike" baseline="0" dirty="0">
                <a:latin typeface="Arial" panose="020B0604020202020204" pitchFamily="34" charset="0"/>
              </a:rPr>
              <a:t>Eventually, the resulting personal experience and field data were analysed and recorded as an ethnography. </a:t>
            </a:r>
          </a:p>
          <a:p>
            <a:r>
              <a:rPr lang="it-IT" sz="1800" b="0" i="0" u="none" strike="noStrike" baseline="0" dirty="0">
                <a:latin typeface="Arial" panose="020B0604020202020204" pitchFamily="34" charset="0"/>
              </a:rPr>
              <a:t>Sociologists, notably those from the University of Chicago in the 1930s, employed similar techniques in the study of societies and groups closer to home. </a:t>
            </a:r>
          </a:p>
          <a:p>
            <a:r>
              <a:rPr lang="it-IT" sz="1800" b="0" i="0" u="none" strike="noStrike" baseline="0" dirty="0">
                <a:latin typeface="Arial" panose="020B0604020202020204" pitchFamily="34" charset="0"/>
              </a:rPr>
              <a:t>In both domains, the basic approach continues to be used, including the core principle that the ethnographer should not interpose his or her own theoretical or cultural frameworks or expectations between the field data and the resulting ethnography.</a:t>
            </a:r>
          </a:p>
        </p:txBody>
      </p:sp>
    </p:spTree>
    <p:extLst>
      <p:ext uri="{BB962C8B-B14F-4D97-AF65-F5344CB8AC3E}">
        <p14:creationId xmlns:p14="http://schemas.microsoft.com/office/powerpoint/2010/main" val="7398007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9888"/>
            <a:ext cx="7886700" cy="611188"/>
          </a:xfrm>
        </p:spPr>
        <p:txBody>
          <a:bodyPr/>
          <a:lstStyle/>
          <a:p>
            <a:r>
              <a:rPr lang="it-IT" b="1" i="0" u="none" strike="noStrike" kern="1400" baseline="0" dirty="0">
                <a:latin typeface="Arial" panose="020B0604020202020204" pitchFamily="34" charset="0"/>
              </a:rPr>
              <a:t>Ethnomethodology</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400" y="1454150"/>
            <a:ext cx="7886700" cy="4351338"/>
          </a:xfrm>
        </p:spPr>
        <p:txBody>
          <a:bodyPr>
            <a:normAutofit fontScale="92500" lnSpcReduction="20000"/>
          </a:bodyPr>
          <a:lstStyle/>
          <a:p>
            <a:pPr>
              <a:lnSpc>
                <a:spcPct val="120000"/>
              </a:lnSpc>
            </a:pPr>
            <a:r>
              <a:rPr lang="it-IT" sz="2400" b="0" i="0" u="none" strike="noStrike" baseline="0" dirty="0">
                <a:latin typeface="Arial" panose="020B0604020202020204" pitchFamily="34" charset="0"/>
              </a:rPr>
              <a:t>Following the work of Suchman (1987), most ethnography for technology design adopts a particular flavour of sociology termed ‘ethnomethodology’. </a:t>
            </a:r>
          </a:p>
          <a:p>
            <a:pPr>
              <a:lnSpc>
                <a:spcPct val="120000"/>
              </a:lnSpc>
            </a:pPr>
            <a:r>
              <a:rPr lang="it-IT" sz="2400" b="0" i="0" u="none" strike="noStrike" baseline="0" dirty="0">
                <a:latin typeface="Arial" panose="020B0604020202020204" pitchFamily="34" charset="0"/>
              </a:rPr>
              <a:t>In short, ethnomethodologists hold that social rules and norms, and practices are not imposed externally on everyday life but that social order is continuously and dynamically constructed from the interactions of individuals. </a:t>
            </a:r>
          </a:p>
          <a:p>
            <a:pPr>
              <a:lnSpc>
                <a:spcPct val="120000"/>
              </a:lnSpc>
            </a:pPr>
            <a:r>
              <a:rPr lang="it-IT" sz="2400" b="0" i="0" u="none" strike="noStrike" baseline="0" dirty="0">
                <a:latin typeface="Arial" panose="020B0604020202020204" pitchFamily="34" charset="0"/>
              </a:rPr>
              <a:t>As a corollary of this, it is philosophically unsound to generalize beyond the setting where the ethnomethodological ethnography has been undertaken, or to analyse the findings from a theoretical standpoint.</a:t>
            </a:r>
          </a:p>
        </p:txBody>
      </p:sp>
    </p:spTree>
    <p:extLst>
      <p:ext uri="{BB962C8B-B14F-4D97-AF65-F5344CB8AC3E}">
        <p14:creationId xmlns:p14="http://schemas.microsoft.com/office/powerpoint/2010/main" val="2048524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5113"/>
            <a:ext cx="7886700" cy="801688"/>
          </a:xfrm>
        </p:spPr>
        <p:txBody>
          <a:bodyPr/>
          <a:lstStyle/>
          <a:p>
            <a:r>
              <a:rPr lang="it-IT" b="1" i="0" u="none" strike="noStrike" kern="1400" baseline="0" dirty="0">
                <a:latin typeface="Arial" panose="020B0604020202020204" pitchFamily="34" charset="0"/>
              </a:rPr>
              <a:t>Design ethnography (2 of 5)</a:t>
            </a:r>
          </a:p>
        </p:txBody>
      </p:sp>
      <p:sp>
        <p:nvSpPr>
          <p:cNvPr id="3" name="Text Placeholder 2"/>
          <p:cNvSpPr>
            <a:spLocks noGrp="1"/>
          </p:cNvSpPr>
          <p:nvPr>
            <p:ph type="body" idx="4294967295"/>
          </p:nvPr>
        </p:nvSpPr>
        <p:spPr>
          <a:xfrm>
            <a:off x="669925" y="1454150"/>
            <a:ext cx="7886700" cy="4351338"/>
          </a:xfrm>
        </p:spPr>
        <p:txBody>
          <a:bodyPr>
            <a:noAutofit/>
          </a:bodyPr>
          <a:lstStyle/>
          <a:p>
            <a:r>
              <a:rPr lang="it-IT" sz="2400" b="0" i="0" u="none" strike="noStrike" baseline="0" dirty="0">
                <a:latin typeface="Arial" panose="020B0604020202020204" pitchFamily="34" charset="0"/>
              </a:rPr>
              <a:t>Ethnographic work in human-centred design projects is not always the preserve of specialist ‘ethnographers’. </a:t>
            </a:r>
          </a:p>
          <a:p>
            <a:r>
              <a:rPr lang="it-IT" sz="2400" b="0" i="0" u="none" strike="noStrike" baseline="0" dirty="0">
                <a:latin typeface="Arial" panose="020B0604020202020204" pitchFamily="34" charset="0"/>
              </a:rPr>
              <a:t>As the approach has gained popularity, technologists and HCI practitioners frequently ‘do some ethnography’ for themselves. </a:t>
            </a:r>
          </a:p>
          <a:p>
            <a:r>
              <a:rPr lang="it-IT" sz="2400" b="0" i="0" u="none" strike="noStrike" baseline="0" dirty="0">
                <a:latin typeface="Arial" panose="020B0604020202020204" pitchFamily="34" charset="0"/>
              </a:rPr>
              <a:t>Their sometimes casual adoption of the techniques has attracted some adverse comment from those trained in the field (Forsythe, 1999), and more cautious practitioners often refer to their work as ‘ethnographically informed’.</a:t>
            </a:r>
          </a:p>
        </p:txBody>
      </p:sp>
    </p:spTree>
    <p:extLst>
      <p:ext uri="{BB962C8B-B14F-4D97-AF65-F5344CB8AC3E}">
        <p14:creationId xmlns:p14="http://schemas.microsoft.com/office/powerpoint/2010/main" val="1085543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2738"/>
            <a:ext cx="7886700" cy="706438"/>
          </a:xfrm>
        </p:spPr>
        <p:txBody>
          <a:bodyPr/>
          <a:lstStyle/>
          <a:p>
            <a:r>
              <a:rPr lang="it-IT" b="1" i="0" u="none" strike="noStrike" kern="1400" baseline="0" dirty="0">
                <a:latin typeface="Arial" panose="020B0604020202020204" pitchFamily="34" charset="0"/>
              </a:rPr>
              <a:t>Design ethnography (3 of 5)</a:t>
            </a:r>
          </a:p>
        </p:txBody>
      </p:sp>
      <p:sp>
        <p:nvSpPr>
          <p:cNvPr id="3" name="Text Placeholder 2"/>
          <p:cNvSpPr>
            <a:spLocks noGrp="1"/>
          </p:cNvSpPr>
          <p:nvPr>
            <p:ph type="body" idx="4294967295"/>
          </p:nvPr>
        </p:nvSpPr>
        <p:spPr>
          <a:xfrm>
            <a:off x="676275" y="1482725"/>
            <a:ext cx="7886700" cy="4351338"/>
          </a:xfrm>
        </p:spPr>
        <p:txBody>
          <a:bodyPr>
            <a:noAutofit/>
          </a:bodyPr>
          <a:lstStyle/>
          <a:p>
            <a:r>
              <a:rPr lang="it-IT" sz="2000" b="0" i="0" u="none" strike="noStrike" baseline="0" dirty="0">
                <a:latin typeface="Arial" panose="020B0604020202020204" pitchFamily="34" charset="0"/>
              </a:rPr>
              <a:t>Design ethnography is a growing area of research and activity in UX design. </a:t>
            </a:r>
          </a:p>
          <a:p>
            <a:r>
              <a:rPr lang="it-IT" sz="2000" b="0" i="0" u="none" strike="noStrike" baseline="0" dirty="0">
                <a:latin typeface="Arial" panose="020B0604020202020204" pitchFamily="34" charset="0"/>
              </a:rPr>
              <a:t>It recognizes the difference between undertaking ethnographies from an anthropologist’s perspective (where natural understanding is central) and the ethnographies practised by designers (where the aim is to inform design). </a:t>
            </a:r>
          </a:p>
          <a:p>
            <a:r>
              <a:rPr lang="it-IT" sz="2000" b="0" i="0" u="none" strike="noStrike" baseline="0" dirty="0">
                <a:latin typeface="Arial" panose="020B0604020202020204" pitchFamily="34" charset="0"/>
              </a:rPr>
              <a:t>Specialist degrees are now offered that present the theory and practice of design ethnography.</a:t>
            </a:r>
          </a:p>
          <a:p>
            <a:r>
              <a:rPr lang="it-IT" sz="2000" b="0" i="0" u="none" strike="noStrike" baseline="0" dirty="0">
                <a:latin typeface="Arial" panose="020B0604020202020204" pitchFamily="34" charset="0"/>
              </a:rPr>
              <a:t>The objectives for the design ethnographer are very much determined by those of the design project in hand. </a:t>
            </a:r>
          </a:p>
          <a:p>
            <a:r>
              <a:rPr lang="it-IT" sz="2000" b="0" i="0" u="none" strike="noStrike" baseline="0" dirty="0">
                <a:latin typeface="Arial" panose="020B0604020202020204" pitchFamily="34" charset="0"/>
              </a:rPr>
              <a:t>They often focus on elucidating the role and high-level requirements for a proposed new technology through a deep understanding of work in practice. </a:t>
            </a:r>
          </a:p>
        </p:txBody>
      </p:sp>
    </p:spTree>
    <p:extLst>
      <p:ext uri="{BB962C8B-B14F-4D97-AF65-F5344CB8AC3E}">
        <p14:creationId xmlns:p14="http://schemas.microsoft.com/office/powerpoint/2010/main" val="1856124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2738"/>
            <a:ext cx="7886700" cy="706438"/>
          </a:xfrm>
        </p:spPr>
        <p:txBody>
          <a:bodyPr/>
          <a:lstStyle/>
          <a:p>
            <a:r>
              <a:rPr lang="it-IT" b="1" i="0" u="none" strike="noStrike" kern="1400" baseline="0" dirty="0">
                <a:latin typeface="Arial" panose="020B0604020202020204" pitchFamily="34" charset="0"/>
              </a:rPr>
              <a:t>Design ethnography (4</a:t>
            </a:r>
            <a:r>
              <a:rPr lang="it-IT" b="1" i="0" u="none" strike="noStrike" kern="1400" dirty="0">
                <a:latin typeface="Arial" panose="020B0604020202020204" pitchFamily="34" charset="0"/>
              </a:rPr>
              <a:t> of 5</a:t>
            </a:r>
            <a:r>
              <a:rPr lang="it-IT"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69925" y="1474788"/>
            <a:ext cx="7886700" cy="4351338"/>
          </a:xfrm>
        </p:spPr>
        <p:txBody>
          <a:bodyPr>
            <a:noAutofit/>
          </a:bodyPr>
          <a:lstStyle/>
          <a:p>
            <a:r>
              <a:rPr lang="it-IT" sz="2000" b="0" i="0" u="none" strike="noStrike" baseline="0" dirty="0">
                <a:latin typeface="+mn-lt"/>
              </a:rPr>
              <a:t>Dourish and Bell (2014) provide a compelling description of ethnographic and cultural anthropology in the context of the development of ubiquitous computing environments. </a:t>
            </a:r>
          </a:p>
          <a:p>
            <a:r>
              <a:rPr lang="it-IT" sz="2000" b="0" i="0" u="none" strike="noStrike" baseline="0" dirty="0">
                <a:latin typeface="+mn-lt"/>
              </a:rPr>
              <a:t>They map out the terrain of contemporary computing exploring rich issues </a:t>
            </a:r>
            <a:r>
              <a:rPr lang="it-IT" sz="2000" b="0" i="0" u="none" strike="noStrike" baseline="0" dirty="0">
                <a:solidFill>
                  <a:srgbClr val="241F20"/>
                </a:solidFill>
                <a:latin typeface="+mn-lt"/>
              </a:rPr>
              <a:t>such as infrastructure, mobility, privacy, and domesticity.</a:t>
            </a:r>
          </a:p>
          <a:p>
            <a:r>
              <a:rPr lang="it-IT" sz="2000" b="0" i="0" u="none" strike="noStrike" baseline="0" dirty="0">
                <a:latin typeface="+mn-lt"/>
              </a:rPr>
              <a:t> In other projects, the ethnographer’s added value to the process of understanding is in the definition of usage stories and scenarios, the identification of practical issues for implementation and as a focus for a higher degree of stakeholder involvement. </a:t>
            </a:r>
          </a:p>
          <a:p>
            <a:r>
              <a:rPr lang="it-IT" sz="2000" b="0" i="0" u="none" strike="noStrike" baseline="0" dirty="0">
                <a:latin typeface="+mn-lt"/>
              </a:rPr>
              <a:t>The discussion in the final chapter of Heath and Luff (2000) is a particularly clear account of moving from ethnography to requirements using video-based studies of medical consultations. </a:t>
            </a:r>
          </a:p>
        </p:txBody>
      </p:sp>
    </p:spTree>
    <p:extLst>
      <p:ext uri="{BB962C8B-B14F-4D97-AF65-F5344CB8AC3E}">
        <p14:creationId xmlns:p14="http://schemas.microsoft.com/office/powerpoint/2010/main" val="1529905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1916"/>
            <a:ext cx="7886700" cy="687388"/>
          </a:xfrm>
        </p:spPr>
        <p:txBody>
          <a:bodyPr/>
          <a:lstStyle/>
          <a:p>
            <a:r>
              <a:rPr lang="en-US" b="1" i="0" u="none" strike="noStrike" kern="1400" baseline="0" dirty="0">
                <a:latin typeface="Arial" panose="020B0604020202020204" pitchFamily="34" charset="0"/>
              </a:rPr>
              <a:t>Requirements templates</a:t>
            </a:r>
          </a:p>
        </p:txBody>
      </p:sp>
      <p:sp>
        <p:nvSpPr>
          <p:cNvPr id="3" name="Text Placeholder 2"/>
          <p:cNvSpPr>
            <a:spLocks noGrp="1"/>
          </p:cNvSpPr>
          <p:nvPr>
            <p:ph type="body" idx="4294967295"/>
          </p:nvPr>
        </p:nvSpPr>
        <p:spPr>
          <a:xfrm>
            <a:off x="677800" y="1480604"/>
            <a:ext cx="7886700" cy="4351338"/>
          </a:xfrm>
        </p:spPr>
        <p:txBody>
          <a:bodyPr>
            <a:normAutofit fontScale="85000" lnSpcReduction="20000"/>
          </a:bodyPr>
          <a:lstStyle/>
          <a:p>
            <a:pPr>
              <a:lnSpc>
                <a:spcPct val="120000"/>
              </a:lnSpc>
            </a:pPr>
            <a:r>
              <a:rPr lang="en-US" sz="2000" b="0" i="0" u="none" strike="noStrike" baseline="0" dirty="0">
                <a:latin typeface="Arial" panose="020B0604020202020204" pitchFamily="34" charset="0"/>
              </a:rPr>
              <a:t>The use of a standard format, or template, for specifying requirements is useful, particularly in larger projects. The exact presentation of the information is not important but at a minimum it should include for each requirement the</a:t>
            </a:r>
            <a:r>
              <a:rPr lang="en-US" sz="2000" b="0" i="0" u="none" strike="noStrike" dirty="0">
                <a:latin typeface="Arial" panose="020B0604020202020204" pitchFamily="34" charset="0"/>
              </a:rPr>
              <a:t> following</a:t>
            </a:r>
            <a:r>
              <a:rPr lang="en-US" sz="2000" b="0" i="0" u="none" strike="noStrike" baseline="0" dirty="0">
                <a:latin typeface="Arial" panose="020B0604020202020204" pitchFamily="34" charset="0"/>
              </a:rPr>
              <a:t>:</a:t>
            </a:r>
          </a:p>
          <a:p>
            <a:pPr marL="777875" lvl="1" indent="-428625">
              <a:lnSpc>
                <a:spcPct val="120000"/>
              </a:lnSpc>
              <a:buFont typeface="Arial" panose="020B0604020202020204" pitchFamily="34" charset="0"/>
              <a:buChar char="‒"/>
            </a:pPr>
            <a:r>
              <a:rPr lang="en-US" sz="1600" b="0" i="0" u="none" strike="noStrike" baseline="0" dirty="0">
                <a:latin typeface="Arial" panose="020B0604020202020204" pitchFamily="34" charset="0"/>
              </a:rPr>
              <a:t>A unique reference number, ideally also coding whether the requirement is functional or non-functional</a:t>
            </a:r>
          </a:p>
          <a:p>
            <a:pPr marL="777875" lvl="1" indent="-428625">
              <a:lnSpc>
                <a:spcPct val="120000"/>
              </a:lnSpc>
              <a:buFont typeface="Arial" panose="020B0604020202020204" pitchFamily="34" charset="0"/>
              <a:buChar char="‒"/>
            </a:pPr>
            <a:r>
              <a:rPr lang="en-US" sz="1600" b="0" i="0" u="none" strike="noStrike" baseline="0" dirty="0">
                <a:latin typeface="Arial" panose="020B0604020202020204" pitchFamily="34" charset="0"/>
              </a:rPr>
              <a:t>A one-sentence summary</a:t>
            </a:r>
          </a:p>
          <a:p>
            <a:pPr marL="777875" lvl="1" indent="-428625">
              <a:lnSpc>
                <a:spcPct val="120000"/>
              </a:lnSpc>
              <a:buFont typeface="Arial" panose="020B0604020202020204" pitchFamily="34" charset="0"/>
              <a:buChar char="‒"/>
            </a:pPr>
            <a:r>
              <a:rPr lang="en-US" sz="1600" b="0" i="0" u="none" strike="noStrike" baseline="0" dirty="0">
                <a:latin typeface="Arial" panose="020B0604020202020204" pitchFamily="34" charset="0"/>
              </a:rPr>
              <a:t>The source(s) of the requirement</a:t>
            </a:r>
          </a:p>
          <a:p>
            <a:pPr marL="777875" lvl="1" indent="-428625">
              <a:lnSpc>
                <a:spcPct val="120000"/>
              </a:lnSpc>
              <a:buFont typeface="Arial" panose="020B0604020202020204" pitchFamily="34" charset="0"/>
              <a:buChar char="‒"/>
            </a:pPr>
            <a:r>
              <a:rPr lang="en-US" sz="1600" b="0" i="0" u="none" strike="noStrike" baseline="0" dirty="0">
                <a:latin typeface="Arial" panose="020B0604020202020204" pitchFamily="34" charset="0"/>
              </a:rPr>
              <a:t>The rationale for it.</a:t>
            </a:r>
          </a:p>
          <a:p>
            <a:pPr>
              <a:lnSpc>
                <a:spcPct val="120000"/>
              </a:lnSpc>
            </a:pPr>
            <a:r>
              <a:rPr lang="en-US" sz="2000" b="0" i="0" u="none" strike="noStrike" baseline="0" dirty="0">
                <a:latin typeface="Arial" panose="020B0604020202020204" pitchFamily="34" charset="0"/>
              </a:rPr>
              <a:t>As Robertson and Robertson (2012) suggest, there are additional elements which will greatly add to the value of the requirements specification. The most significant of these are as follows:</a:t>
            </a:r>
          </a:p>
          <a:p>
            <a:pPr marL="777875" lvl="1" indent="-431800">
              <a:lnSpc>
                <a:spcPct val="120000"/>
              </a:lnSpc>
              <a:buFont typeface="Arial" panose="020B0604020202020204" pitchFamily="34" charset="0"/>
              <a:buChar char="‒"/>
            </a:pPr>
            <a:r>
              <a:rPr lang="en-US" sz="1600" b="0" i="0" u="none" strike="noStrike" baseline="0" dirty="0">
                <a:latin typeface="Arial" panose="020B0604020202020204" pitchFamily="34" charset="0"/>
              </a:rPr>
              <a:t>The criteria for measuring whether the requirement has been satisfied</a:t>
            </a:r>
          </a:p>
          <a:p>
            <a:pPr marL="777875" lvl="1" indent="-431800">
              <a:lnSpc>
                <a:spcPct val="120000"/>
              </a:lnSpc>
              <a:buFont typeface="Arial" panose="020B0604020202020204" pitchFamily="34" charset="0"/>
              <a:buChar char="‒"/>
            </a:pPr>
            <a:r>
              <a:rPr lang="en-US" sz="1600" b="0" i="0" u="none" strike="noStrike" baseline="0" dirty="0">
                <a:latin typeface="Arial" panose="020B0604020202020204" pitchFamily="34" charset="0"/>
              </a:rPr>
              <a:t>A grade for the importance of the requirement, for example, on a scale of 1–5</a:t>
            </a:r>
          </a:p>
          <a:p>
            <a:pPr marL="777875" lvl="1" indent="-431800">
              <a:lnSpc>
                <a:spcPct val="120000"/>
              </a:lnSpc>
              <a:buFont typeface="Arial" panose="020B0604020202020204" pitchFamily="34" charset="0"/>
              <a:buChar char="‒"/>
            </a:pPr>
            <a:r>
              <a:rPr lang="en-US" sz="1600" b="0" i="0" u="none" strike="noStrike" baseline="0" dirty="0">
                <a:latin typeface="Arial" panose="020B0604020202020204" pitchFamily="34" charset="0"/>
              </a:rPr>
              <a:t>Dependencies and conflicts with other requirements</a:t>
            </a:r>
          </a:p>
          <a:p>
            <a:pPr marL="777875" lvl="1" indent="-431800">
              <a:lnSpc>
                <a:spcPct val="120000"/>
              </a:lnSpc>
              <a:buFont typeface="Arial" panose="020B0604020202020204" pitchFamily="34" charset="0"/>
              <a:buChar char="‒"/>
            </a:pPr>
            <a:r>
              <a:rPr lang="en-US" sz="1600" b="0" i="0" u="none" strike="noStrike" baseline="0" dirty="0">
                <a:latin typeface="Arial" panose="020B0604020202020204" pitchFamily="34" charset="0"/>
              </a:rPr>
              <a:t>Change history.</a:t>
            </a:r>
          </a:p>
        </p:txBody>
      </p:sp>
    </p:spTree>
    <p:extLst>
      <p:ext uri="{BB962C8B-B14F-4D97-AF65-F5344CB8AC3E}">
        <p14:creationId xmlns:p14="http://schemas.microsoft.com/office/powerpoint/2010/main" val="9135855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63"/>
            <a:ext cx="7886700" cy="687388"/>
          </a:xfrm>
        </p:spPr>
        <p:txBody>
          <a:bodyPr/>
          <a:lstStyle/>
          <a:p>
            <a:r>
              <a:rPr lang="it-IT" b="1" i="0" u="none" strike="noStrike" kern="1400" baseline="0" dirty="0">
                <a:latin typeface="Arial" panose="020B0604020202020204" pitchFamily="34" charset="0"/>
              </a:rPr>
              <a:t>Design ethnography (5 of 5)</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6750" y="1471613"/>
            <a:ext cx="7886700" cy="4351338"/>
          </a:xfrm>
        </p:spPr>
        <p:txBody>
          <a:bodyPr>
            <a:noAutofit/>
          </a:bodyPr>
          <a:lstStyle/>
          <a:p>
            <a:r>
              <a:rPr lang="it-IT" sz="2000" b="0" i="0" u="none" strike="noStrike" baseline="0" dirty="0">
                <a:latin typeface="Arial" panose="020B0604020202020204" pitchFamily="34" charset="0"/>
              </a:rPr>
              <a:t>Design ethnography requires a sensitivity on the part of the designer and a willingness to open up to the issues that people in a particular setting are concerned about. </a:t>
            </a:r>
          </a:p>
          <a:p>
            <a:r>
              <a:rPr lang="it-IT" sz="2000" b="0" i="0" u="none" strike="noStrike" baseline="0" dirty="0">
                <a:latin typeface="Arial" panose="020B0604020202020204" pitchFamily="34" charset="0"/>
              </a:rPr>
              <a:t>Design ethnographers focus on activities, rules and procedures, the physical layout of place where the activities take place and the use of artifacts in the work or leisure activities. </a:t>
            </a:r>
          </a:p>
          <a:p>
            <a:r>
              <a:rPr lang="it-IT" sz="2000" b="0" i="0" u="none" strike="noStrike" baseline="0" dirty="0">
                <a:latin typeface="Arial" panose="020B0604020202020204" pitchFamily="34" charset="0"/>
              </a:rPr>
              <a:t>Of course, the internet and mobile devices will often be a fundamental part of any activity and design ethnographers need to be particularly sensitive to the way these artifacts and the social networks that they enable contribute to peoples’ activities. </a:t>
            </a:r>
          </a:p>
          <a:p>
            <a:r>
              <a:rPr lang="it-IT" sz="2000" b="0" i="0" u="none" strike="noStrike" baseline="0" dirty="0">
                <a:latin typeface="Arial" panose="020B0604020202020204" pitchFamily="34" charset="0"/>
              </a:rPr>
              <a:t>A set of guiding questions can be useful.</a:t>
            </a:r>
          </a:p>
        </p:txBody>
      </p:sp>
    </p:spTree>
    <p:extLst>
      <p:ext uri="{BB962C8B-B14F-4D97-AF65-F5344CB8AC3E}">
        <p14:creationId xmlns:p14="http://schemas.microsoft.com/office/powerpoint/2010/main" val="1305360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3225"/>
            <a:ext cx="7886700" cy="1058864"/>
          </a:xfrm>
        </p:spPr>
        <p:txBody>
          <a:bodyPr>
            <a:normAutofit fontScale="90000"/>
          </a:bodyPr>
          <a:lstStyle/>
          <a:p>
            <a:r>
              <a:rPr lang="it-IT" b="1" i="0" u="none" strike="noStrike" kern="1400" baseline="0" dirty="0">
                <a:latin typeface="Arial" panose="020B0604020202020204" pitchFamily="34" charset="0"/>
              </a:rPr>
              <a:t>Rogers and Bellotti’s ‘reflective framework’ for ethnographic studies</a:t>
            </a:r>
          </a:p>
        </p:txBody>
      </p:sp>
      <p:sp>
        <p:nvSpPr>
          <p:cNvPr id="3" name="Text Placeholder 2"/>
          <p:cNvSpPr>
            <a:spLocks noGrp="1"/>
          </p:cNvSpPr>
          <p:nvPr>
            <p:ph type="body" idx="4294967295"/>
          </p:nvPr>
        </p:nvSpPr>
        <p:spPr>
          <a:xfrm>
            <a:off x="685800" y="1573214"/>
            <a:ext cx="7886700" cy="4351338"/>
          </a:xfrm>
        </p:spPr>
        <p:txBody>
          <a:bodyPr>
            <a:noAutofit/>
          </a:bodyPr>
          <a:lstStyle/>
          <a:p>
            <a:r>
              <a:rPr lang="it-IT" sz="1800" b="0" i="0" u="none" strike="noStrike" baseline="0" dirty="0">
                <a:latin typeface="Arial" panose="020B0604020202020204" pitchFamily="34" charset="0"/>
              </a:rPr>
              <a:t>Why is an observation about a work practice or other activity striking?</a:t>
            </a:r>
          </a:p>
          <a:p>
            <a:r>
              <a:rPr lang="it-IT" sz="1800" b="0" i="0" u="none" strike="noStrike" baseline="0" dirty="0">
                <a:latin typeface="Arial" panose="020B0604020202020204" pitchFamily="34" charset="0"/>
              </a:rPr>
              <a:t>What are the pros and cons of the existing ways technologies are used in the setting?</a:t>
            </a:r>
          </a:p>
          <a:p>
            <a:r>
              <a:rPr lang="it-IT" sz="1800" b="0" i="0" u="none" strike="noStrike" baseline="0" dirty="0">
                <a:latin typeface="Arial" panose="020B0604020202020204" pitchFamily="34" charset="0"/>
              </a:rPr>
              <a:t>How have ‘workarounds’ evolved and how effective are they?</a:t>
            </a:r>
          </a:p>
          <a:p>
            <a:r>
              <a:rPr lang="it-IT" sz="1800" b="0" i="0" u="none" strike="noStrike" baseline="0" dirty="0">
                <a:latin typeface="Arial" panose="020B0604020202020204" pitchFamily="34" charset="0"/>
              </a:rPr>
              <a:t>Why do certain old-fashioned practices, using seemingly antiquated technologies, persist, despite there being available more advanced technologies in the setting?</a:t>
            </a:r>
          </a:p>
          <a:p>
            <a:r>
              <a:rPr lang="it-IT" sz="1800" b="0" i="0" u="none" strike="noStrike" baseline="0" dirty="0">
                <a:latin typeface="Arial" panose="020B0604020202020204" pitchFamily="34" charset="0"/>
              </a:rPr>
              <a:t>Envisioning future settings what would be gained and lost through changing current ways of working or carrying out an activity by introducing new kinds of technological support?</a:t>
            </a:r>
          </a:p>
          <a:p>
            <a:r>
              <a:rPr lang="it-IT" sz="1800" b="0" i="0" u="none" strike="noStrike" baseline="0" dirty="0">
                <a:latin typeface="Arial" panose="020B0604020202020204" pitchFamily="34" charset="0"/>
              </a:rPr>
              <a:t>What might be the knock-on effects (contingencies arising) for other practices and activities through introducing new technologies?</a:t>
            </a:r>
          </a:p>
          <a:p>
            <a:r>
              <a:rPr lang="it-IT" sz="1800" b="0" i="0" u="none" strike="noStrike" baseline="0" dirty="0">
                <a:latin typeface="Arial" panose="020B0604020202020204" pitchFamily="34" charset="0"/>
              </a:rPr>
              <a:t>How might other settings be enhanced and disrupted through deploying the same kinds of future technologies?</a:t>
            </a:r>
          </a:p>
        </p:txBody>
      </p:sp>
    </p:spTree>
    <p:extLst>
      <p:ext uri="{BB962C8B-B14F-4D97-AF65-F5344CB8AC3E}">
        <p14:creationId xmlns:p14="http://schemas.microsoft.com/office/powerpoint/2010/main" val="5058261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039"/>
            <a:ext cx="7886700" cy="601124"/>
          </a:xfrm>
        </p:spPr>
        <p:txBody>
          <a:bodyPr/>
          <a:lstStyle/>
          <a:p>
            <a:r>
              <a:rPr lang="it-IT" b="1" i="0" u="none" strike="noStrike" kern="1400" baseline="0" dirty="0">
                <a:latin typeface="Arial" panose="020B0604020202020204" pitchFamily="34" charset="0"/>
              </a:rPr>
              <a:t>Other ethnographies</a:t>
            </a:r>
          </a:p>
        </p:txBody>
      </p:sp>
      <p:sp>
        <p:nvSpPr>
          <p:cNvPr id="3" name="Text Placeholder 2"/>
          <p:cNvSpPr>
            <a:spLocks noGrp="1"/>
          </p:cNvSpPr>
          <p:nvPr>
            <p:ph type="body" idx="4294967295"/>
          </p:nvPr>
        </p:nvSpPr>
        <p:spPr>
          <a:xfrm>
            <a:off x="671780" y="1472841"/>
            <a:ext cx="7886700" cy="4810484"/>
          </a:xfrm>
        </p:spPr>
        <p:txBody>
          <a:bodyPr>
            <a:noAutofit/>
          </a:bodyPr>
          <a:lstStyle/>
          <a:p>
            <a:r>
              <a:rPr lang="it-IT" sz="1800" b="0" i="0" u="none" strike="noStrike" baseline="0" dirty="0">
                <a:latin typeface="Arial" panose="020B0604020202020204" pitchFamily="34" charset="0"/>
              </a:rPr>
              <a:t>Design ethnography can also be undertaken on-line as opposed to just face-to-face. </a:t>
            </a:r>
          </a:p>
          <a:p>
            <a:r>
              <a:rPr lang="it-IT" sz="1800" b="0" i="0" u="none" strike="noStrike" baseline="0" dirty="0">
                <a:latin typeface="Arial" panose="020B0604020202020204" pitchFamily="34" charset="0"/>
              </a:rPr>
              <a:t>Here researchers may monitor social networks, join on-line communities, follow discussion groups, watch relevant YouTube videos and search out other on-line contributions to the domain of study. </a:t>
            </a:r>
          </a:p>
          <a:p>
            <a:r>
              <a:rPr lang="it-IT" sz="1800" b="0" i="0" u="none" strike="noStrike" baseline="0" dirty="0">
                <a:latin typeface="Arial" panose="020B0604020202020204" pitchFamily="34" charset="0"/>
              </a:rPr>
              <a:t>The term ‘netography’ has been used to describe on-line ethnographic research (Kozinets, 2010) where the advice is to follow good ethical and anthropological practice of being involved in the community rather than being a distant observer. </a:t>
            </a:r>
          </a:p>
          <a:p>
            <a:r>
              <a:rPr lang="it-IT" sz="1800" b="0" i="0" u="none" strike="noStrike" baseline="0" dirty="0">
                <a:latin typeface="Arial" panose="020B0604020202020204" pitchFamily="34" charset="0"/>
              </a:rPr>
              <a:t>Autoethnography (Ellis, Adams and Bochner, 2011) is an approach to understanding based on ethnographic study of one’s self. </a:t>
            </a:r>
          </a:p>
          <a:p>
            <a:r>
              <a:rPr lang="it-IT" sz="1800" b="0" i="0" u="none" strike="noStrike" baseline="0" dirty="0">
                <a:latin typeface="Arial" panose="020B0604020202020204" pitchFamily="34" charset="0"/>
              </a:rPr>
              <a:t>The key to (relatively) economical ethnographic work is to recognize when enough data has been collected. </a:t>
            </a:r>
          </a:p>
          <a:p>
            <a:r>
              <a:rPr lang="it-IT" sz="1800" b="0" i="0" u="none" strike="noStrike" baseline="0" dirty="0">
                <a:latin typeface="Arial" panose="020B0604020202020204" pitchFamily="34" charset="0"/>
              </a:rPr>
              <a:t>One indication of ‘enough’ may be that no new details are emerging. </a:t>
            </a:r>
          </a:p>
          <a:p>
            <a:r>
              <a:rPr lang="it-IT" sz="1800" b="0" i="0" u="none" strike="noStrike" baseline="0" dirty="0">
                <a:latin typeface="Arial" panose="020B0604020202020204" pitchFamily="34" charset="0"/>
              </a:rPr>
              <a:t>Another is being able to identify what has not been observed but will not happen within the span of the current work.</a:t>
            </a:r>
          </a:p>
        </p:txBody>
      </p:sp>
    </p:spTree>
    <p:extLst>
      <p:ext uri="{BB962C8B-B14F-4D97-AF65-F5344CB8AC3E}">
        <p14:creationId xmlns:p14="http://schemas.microsoft.com/office/powerpoint/2010/main" val="1680063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283"/>
            <a:ext cx="7886700" cy="704640"/>
          </a:xfrm>
        </p:spPr>
        <p:txBody>
          <a:bodyPr/>
          <a:lstStyle/>
          <a:p>
            <a:r>
              <a:rPr lang="it-IT" b="1" i="0" u="none" strike="noStrike" kern="1400" baseline="0" dirty="0">
                <a:latin typeface="Arial" panose="020B0604020202020204" pitchFamily="34" charset="0"/>
              </a:rPr>
              <a:t>Analysing data</a:t>
            </a:r>
          </a:p>
        </p:txBody>
      </p:sp>
      <p:sp>
        <p:nvSpPr>
          <p:cNvPr id="3" name="Text Placeholder 2"/>
          <p:cNvSpPr>
            <a:spLocks noGrp="1"/>
          </p:cNvSpPr>
          <p:nvPr>
            <p:ph type="body" idx="4294967295"/>
          </p:nvPr>
        </p:nvSpPr>
        <p:spPr>
          <a:xfrm>
            <a:off x="671545" y="1464212"/>
            <a:ext cx="7886700" cy="4626935"/>
          </a:xfrm>
        </p:spPr>
        <p:txBody>
          <a:bodyPr>
            <a:noAutofit/>
          </a:bodyPr>
          <a:lstStyle/>
          <a:p>
            <a:r>
              <a:rPr lang="it-IT" sz="2000" b="0" i="0" u="none" strike="noStrike" baseline="0" dirty="0">
                <a:latin typeface="Arial" panose="020B0604020202020204" pitchFamily="34" charset="0"/>
              </a:rPr>
              <a:t>Of course, time is required not just to acquire the data but to analyse it. </a:t>
            </a:r>
          </a:p>
          <a:p>
            <a:r>
              <a:rPr lang="it-IT" sz="2000" b="0" i="0" u="none" strike="noStrike" baseline="0" dirty="0">
                <a:latin typeface="Arial" panose="020B0604020202020204" pitchFamily="34" charset="0"/>
              </a:rPr>
              <a:t>Video is intensely time-consuming to analyse – at least three times the length of the raw sequence and frequently more, depending on the level of detail required. </a:t>
            </a:r>
          </a:p>
          <a:p>
            <a:r>
              <a:rPr lang="it-IT" sz="2000" b="0" i="0" u="none" strike="noStrike" baseline="0" dirty="0">
                <a:latin typeface="Arial" panose="020B0604020202020204" pitchFamily="34" charset="0"/>
              </a:rPr>
              <a:t>The process can be streamlined by having an observer take notes of significant points in the ‘live’ action; these notes then act as pointers into the video recording. </a:t>
            </a:r>
          </a:p>
          <a:p>
            <a:r>
              <a:rPr lang="it-IT" sz="2000" b="0" i="0" u="none" strike="noStrike" baseline="0" dirty="0">
                <a:latin typeface="Arial" panose="020B0604020202020204" pitchFamily="34" charset="0"/>
              </a:rPr>
              <a:t>Software tools such as Atlas.ti and Nvivo help in analysing pages of text notes (not just of observations but also transcripts of interviews and group sessions) and, in some cases, audio and video data. </a:t>
            </a:r>
          </a:p>
          <a:p>
            <a:r>
              <a:rPr lang="it-IT" sz="2000" b="0" i="0" u="none" strike="noStrike" baseline="0" dirty="0">
                <a:latin typeface="Arial" panose="020B0604020202020204" pitchFamily="34" charset="0"/>
              </a:rPr>
              <a:t>For large projects, material can be organized into a multimedia database or web-based repository.</a:t>
            </a:r>
          </a:p>
        </p:txBody>
      </p:sp>
    </p:spTree>
    <p:extLst>
      <p:ext uri="{BB962C8B-B14F-4D97-AF65-F5344CB8AC3E}">
        <p14:creationId xmlns:p14="http://schemas.microsoft.com/office/powerpoint/2010/main" val="1712623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3583"/>
            <a:ext cx="7886700" cy="1058864"/>
          </a:xfrm>
        </p:spPr>
        <p:txBody>
          <a:bodyPr/>
          <a:lstStyle/>
          <a:p>
            <a:r>
              <a:rPr lang="it-IT" b="1" i="0" u="none" strike="noStrike" kern="1400" baseline="0" dirty="0">
                <a:latin typeface="Arial" panose="020B0604020202020204" pitchFamily="34" charset="0"/>
              </a:rPr>
              <a:t>Communicating ethnographic results</a:t>
            </a:r>
            <a:r>
              <a:rPr lang="it-IT" b="0" i="0" u="none" strike="noStrike" kern="1400" baseline="0" dirty="0">
                <a:latin typeface="Arial" panose="020B0604020202020204" pitchFamily="34" charset="0"/>
              </a:rPr>
              <a:t> </a:t>
            </a:r>
            <a:r>
              <a:rPr lang="it-IT" b="1" i="0" u="none" strike="noStrike" kern="1400" baseline="0" dirty="0">
                <a:latin typeface="Arial" panose="020B0604020202020204" pitchFamily="34" charset="0"/>
              </a:rPr>
              <a:t>(1 of 2)</a:t>
            </a:r>
          </a:p>
        </p:txBody>
      </p:sp>
      <p:sp>
        <p:nvSpPr>
          <p:cNvPr id="3" name="Text Placeholder 2"/>
          <p:cNvSpPr>
            <a:spLocks noGrp="1"/>
          </p:cNvSpPr>
          <p:nvPr>
            <p:ph type="body" idx="4294967295"/>
          </p:nvPr>
        </p:nvSpPr>
        <p:spPr>
          <a:xfrm>
            <a:off x="673937" y="1568120"/>
            <a:ext cx="7886700" cy="4653681"/>
          </a:xfrm>
        </p:spPr>
        <p:txBody>
          <a:bodyPr>
            <a:noAutofit/>
          </a:bodyPr>
          <a:lstStyle/>
          <a:p>
            <a:r>
              <a:rPr lang="it-IT" sz="2000" b="0" i="0" u="none" strike="noStrike" baseline="0" dirty="0">
                <a:latin typeface="Arial" panose="020B0604020202020204" pitchFamily="34" charset="0"/>
              </a:rPr>
              <a:t>Communicating ethnographic results can be challenging. </a:t>
            </a:r>
          </a:p>
          <a:p>
            <a:r>
              <a:rPr lang="it-IT" sz="2000" b="0" i="0" u="none" strike="noStrike" baseline="0" dirty="0">
                <a:latin typeface="Arial" panose="020B0604020202020204" pitchFamily="34" charset="0"/>
              </a:rPr>
              <a:t>One approach is to encapsulate the findings in ‘vignettes’ – short descriptions of typical scenes. </a:t>
            </a:r>
          </a:p>
          <a:p>
            <a:r>
              <a:rPr lang="it-IT" sz="2000" b="0" i="0" u="none" strike="noStrike" baseline="0" dirty="0">
                <a:latin typeface="Arial" panose="020B0604020202020204" pitchFamily="34" charset="0"/>
              </a:rPr>
              <a:t>A vignette is very similar to a scenario but less structured than the format we have proposed – perhaps more like the text of a scene in a play script, complete with stage directions. </a:t>
            </a:r>
          </a:p>
          <a:p>
            <a:r>
              <a:rPr lang="it-IT" sz="2000" b="0" i="0" u="none" strike="noStrike" baseline="0" dirty="0">
                <a:latin typeface="Arial" panose="020B0604020202020204" pitchFamily="34" charset="0"/>
              </a:rPr>
              <a:t>The vignettes are usually accompanied by a transcript of the accompanying dialogue. </a:t>
            </a:r>
          </a:p>
          <a:p>
            <a:r>
              <a:rPr lang="it-IT" sz="2000" b="0" i="0" u="none" strike="noStrike" baseline="0" dirty="0">
                <a:latin typeface="Arial" panose="020B0604020202020204" pitchFamily="34" charset="0"/>
              </a:rPr>
              <a:t>Vignettes are often supplemented by video extracts and sample artefacts. </a:t>
            </a:r>
          </a:p>
          <a:p>
            <a:r>
              <a:rPr lang="it-IT" sz="2000" b="0" i="0" u="none" strike="noStrike" baseline="0" dirty="0">
                <a:latin typeface="Arial" panose="020B0604020202020204" pitchFamily="34" charset="0"/>
              </a:rPr>
              <a:t>Another possibility is for the ethnographer to act as an evaluator of early concepts or prototype designs, before the requirements are finalized and while the design is too immature to benefit from user feedback. </a:t>
            </a:r>
          </a:p>
        </p:txBody>
      </p:sp>
    </p:spTree>
    <p:extLst>
      <p:ext uri="{BB962C8B-B14F-4D97-AF65-F5344CB8AC3E}">
        <p14:creationId xmlns:p14="http://schemas.microsoft.com/office/powerpoint/2010/main" val="133981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0239"/>
            <a:ext cx="7886700" cy="1325564"/>
          </a:xfrm>
        </p:spPr>
        <p:txBody>
          <a:bodyPr/>
          <a:lstStyle/>
          <a:p>
            <a:r>
              <a:rPr lang="it-IT" b="1" i="0" u="none" strike="noStrike" kern="1400" baseline="0" dirty="0">
                <a:latin typeface="Arial" panose="020B0604020202020204" pitchFamily="34" charset="0"/>
              </a:rPr>
              <a:t>Communicating ethnographic results (2 of 2)</a:t>
            </a:r>
            <a:r>
              <a:rPr lang="it-IT"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80172" y="1568989"/>
            <a:ext cx="7886700" cy="4351338"/>
          </a:xfrm>
        </p:spPr>
        <p:txBody>
          <a:bodyPr>
            <a:noAutofit/>
          </a:bodyPr>
          <a:lstStyle/>
          <a:p>
            <a:r>
              <a:rPr lang="it-IT" sz="2000" b="0" i="0" u="none" strike="noStrike" baseline="0" dirty="0">
                <a:latin typeface="Arial" panose="020B0604020202020204" pitchFamily="34" charset="0"/>
              </a:rPr>
              <a:t>A still closer link between workplace studies and system design has been attempted (Viller and Sommerville, 2000). </a:t>
            </a:r>
          </a:p>
          <a:p>
            <a:r>
              <a:rPr lang="it-IT" sz="2000" b="0" i="0" u="none" strike="noStrike" baseline="0" dirty="0">
                <a:latin typeface="Arial" panose="020B0604020202020204" pitchFamily="34" charset="0"/>
              </a:rPr>
              <a:t>This takes the output from the study and expresses its findings in the UML notation (UML is the Unified Modeling Language). </a:t>
            </a:r>
          </a:p>
          <a:p>
            <a:r>
              <a:rPr lang="it-IT" sz="2000" b="0" i="0" u="none" strike="noStrike" baseline="0" dirty="0">
                <a:latin typeface="Arial" panose="020B0604020202020204" pitchFamily="34" charset="0"/>
              </a:rPr>
              <a:t>By contrast, Heath and Luff (2000) and Dourish (2001) and Dourish and Bell (2011) argue that the purpose of workplace ethnography is to construct a reservoir of experience that allows designers to uncover how people make sense of technology in use and so to design tools which support the improvised, situated and continually reconstructed nature of real-world activity.</a:t>
            </a:r>
          </a:p>
        </p:txBody>
      </p:sp>
    </p:spTree>
    <p:extLst>
      <p:ext uri="{BB962C8B-B14F-4D97-AF65-F5344CB8AC3E}">
        <p14:creationId xmlns:p14="http://schemas.microsoft.com/office/powerpoint/2010/main" val="1823068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043"/>
            <a:ext cx="7886700" cy="601124"/>
          </a:xfrm>
        </p:spPr>
        <p:txBody>
          <a:bodyPr/>
          <a:lstStyle/>
          <a:p>
            <a:r>
              <a:rPr lang="it-IT" b="1" i="0" u="none" strike="noStrike" kern="1400" baseline="0" dirty="0">
                <a:latin typeface="Arial" panose="020B0604020202020204" pitchFamily="34" charset="0"/>
              </a:rPr>
              <a:t>Artefact collection and desk work</a:t>
            </a:r>
          </a:p>
        </p:txBody>
      </p:sp>
      <p:sp>
        <p:nvSpPr>
          <p:cNvPr id="3" name="Text Placeholder 2"/>
          <p:cNvSpPr>
            <a:spLocks noGrp="1"/>
          </p:cNvSpPr>
          <p:nvPr>
            <p:ph type="body" idx="4294967295"/>
          </p:nvPr>
        </p:nvSpPr>
        <p:spPr>
          <a:xfrm>
            <a:off x="661129" y="1492912"/>
            <a:ext cx="4909738" cy="4640471"/>
          </a:xfrm>
        </p:spPr>
        <p:txBody>
          <a:bodyPr>
            <a:noAutofit/>
          </a:bodyPr>
          <a:lstStyle/>
          <a:p>
            <a:r>
              <a:rPr lang="it-IT" sz="1100" b="0" i="0" u="none" strike="noStrike" baseline="0" dirty="0">
                <a:latin typeface="Arial" panose="020B0604020202020204" pitchFamily="34" charset="0"/>
              </a:rPr>
              <a:t>Data from </a:t>
            </a:r>
            <a:r>
              <a:rPr lang="it-IT" sz="1100" b="0" i="0" u="none" strike="noStrike" baseline="0" dirty="0" err="1">
                <a:latin typeface="Arial" panose="020B0604020202020204" pitchFamily="34" charset="0"/>
              </a:rPr>
              <a:t>interviews</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questionnaires</a:t>
            </a:r>
            <a:r>
              <a:rPr lang="it-IT" sz="1100" b="0" i="0" u="none" strike="noStrike" baseline="0" dirty="0">
                <a:latin typeface="Arial" panose="020B0604020202020204" pitchFamily="34" charset="0"/>
              </a:rPr>
              <a:t> and </a:t>
            </a:r>
            <a:r>
              <a:rPr lang="it-IT" sz="1100" b="0" i="0" u="none" strike="noStrike" baseline="0" dirty="0" err="1">
                <a:latin typeface="Arial" panose="020B0604020202020204" pitchFamily="34" charset="0"/>
              </a:rPr>
              <a:t>observation</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will</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have</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identified</a:t>
            </a:r>
            <a:r>
              <a:rPr lang="it-IT" sz="1100" b="0" i="0" u="none" strike="noStrike" baseline="0" dirty="0">
                <a:latin typeface="Arial" panose="020B0604020202020204" pitchFamily="34" charset="0"/>
              </a:rPr>
              <a:t> a </a:t>
            </a:r>
            <a:r>
              <a:rPr lang="it-IT" sz="1100" b="0" i="0" u="none" strike="noStrike" baseline="0" dirty="0" err="1">
                <a:latin typeface="Arial" panose="020B0604020202020204" pitchFamily="34" charset="0"/>
              </a:rPr>
              <a:t>range</a:t>
            </a:r>
            <a:r>
              <a:rPr lang="it-IT" sz="1100" b="0" i="0" u="none" strike="noStrike" baseline="0" dirty="0">
                <a:latin typeface="Arial" panose="020B0604020202020204" pitchFamily="34" charset="0"/>
              </a:rPr>
              <a:t> of </a:t>
            </a:r>
            <a:r>
              <a:rPr lang="it-IT" sz="1100" b="0" i="0" u="none" strike="noStrike" baseline="0" dirty="0" err="1">
                <a:latin typeface="Arial" panose="020B0604020202020204" pitchFamily="34" charset="0"/>
              </a:rPr>
              <a:t>artefacts</a:t>
            </a:r>
            <a:r>
              <a:rPr lang="it-IT" sz="1100" b="0" i="0" u="none" strike="noStrike" baseline="0" dirty="0">
                <a:latin typeface="Arial" panose="020B0604020202020204" pitchFamily="34" charset="0"/>
              </a:rPr>
              <a:t> in the </a:t>
            </a:r>
            <a:r>
              <a:rPr lang="it-IT" sz="1100" b="0" i="0" u="none" strike="noStrike" baseline="0" dirty="0" err="1">
                <a:latin typeface="Arial" panose="020B0604020202020204" pitchFamily="34" charset="0"/>
              </a:rPr>
              <a:t>form</a:t>
            </a:r>
            <a:r>
              <a:rPr lang="it-IT" sz="1100" b="0" i="0" u="none" strike="noStrike" baseline="0" dirty="0">
                <a:latin typeface="Arial" panose="020B0604020202020204" pitchFamily="34" charset="0"/>
              </a:rPr>
              <a:t> of </a:t>
            </a:r>
            <a:r>
              <a:rPr lang="it-IT" sz="1100" b="0" i="0" u="none" strike="noStrike" baseline="0" dirty="0" err="1">
                <a:latin typeface="Arial" panose="020B0604020202020204" pitchFamily="34" charset="0"/>
              </a:rPr>
              <a:t>things</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that</a:t>
            </a:r>
            <a:r>
              <a:rPr lang="it-IT" sz="1100" b="0" i="0" u="none" strike="noStrike" baseline="0" dirty="0">
                <a:latin typeface="Arial" panose="020B0604020202020204" pitchFamily="34" charset="0"/>
              </a:rPr>
              <a:t> </a:t>
            </a:r>
            <a:r>
              <a:rPr lang="it-IT" sz="1100" b="0" i="0" u="none" strike="noStrike" baseline="0" dirty="0" err="1">
                <a:latin typeface="Arial" panose="020B0604020202020204" pitchFamily="34" charset="0"/>
              </a:rPr>
              <a:t>support</a:t>
            </a:r>
            <a:r>
              <a:rPr lang="it-IT" sz="1100" b="0" i="0" u="none" strike="noStrike" baseline="0" dirty="0">
                <a:latin typeface="Arial" panose="020B0604020202020204" pitchFamily="34" charset="0"/>
              </a:rPr>
              <a:t> an </a:t>
            </a:r>
            <a:r>
              <a:rPr lang="it-IT" sz="1100" b="0" i="0" u="none" strike="noStrike" baseline="0" dirty="0" err="1">
                <a:latin typeface="Arial" panose="020B0604020202020204" pitchFamily="34" charset="0"/>
              </a:rPr>
              <a:t>activity</a:t>
            </a:r>
            <a:r>
              <a:rPr lang="it-IT" sz="1100" b="0" i="0" u="none" strike="noStrike" baseline="0" dirty="0">
                <a:latin typeface="Arial" panose="020B0604020202020204" pitchFamily="34" charset="0"/>
              </a:rPr>
              <a:t>. </a:t>
            </a:r>
          </a:p>
          <a:p>
            <a:r>
              <a:rPr lang="it-IT" sz="1100" b="0" i="0" u="none" strike="noStrike" baseline="0" dirty="0">
                <a:latin typeface="Arial" panose="020B0604020202020204" pitchFamily="34" charset="0"/>
              </a:rPr>
              <a:t>It is often possible to supplement this by collecting artefacts such as documents, forms or spreadsheets in office settings or to video or photograph items that  cannot be removed. </a:t>
            </a:r>
          </a:p>
          <a:p>
            <a:r>
              <a:rPr lang="it-IT" sz="1100" b="0" i="0" u="none" strike="noStrike" baseline="0" dirty="0">
                <a:latin typeface="Arial" panose="020B0604020202020204" pitchFamily="34" charset="0"/>
              </a:rPr>
              <a:t>Systems, apps and services</a:t>
            </a:r>
            <a:r>
              <a:rPr lang="it-IT" sz="1100" dirty="0">
                <a:latin typeface="Arial" panose="020B0604020202020204" pitchFamily="34" charset="0"/>
              </a:rPr>
              <a:t> </a:t>
            </a:r>
            <a:r>
              <a:rPr lang="it-IT" sz="1100" b="0" i="0" u="none" strike="noStrike" baseline="0" dirty="0">
                <a:latin typeface="Arial" panose="020B0604020202020204" pitchFamily="34" charset="0"/>
              </a:rPr>
              <a:t>that are somehow similar to the domain under investigation should also be studied.</a:t>
            </a:r>
          </a:p>
          <a:p>
            <a:r>
              <a:rPr lang="it-IT" sz="1100" b="0" i="0" u="none" strike="noStrike" baseline="0" dirty="0">
                <a:latin typeface="Arial" panose="020B0604020202020204" pitchFamily="34" charset="0"/>
              </a:rPr>
              <a:t>Figure 7.11 shows the sort of photograph which might be taken and annotated to capture the range of information artefacts used in everyday work in an academic’s office. These include the following:</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Laptop used for file archiving, calendar, document production, e-mail and internet</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Paper notebook – notes of </a:t>
            </a:r>
            <a:r>
              <a:rPr lang="it-IT" sz="900" b="0" i="1" u="none" strike="noStrike" baseline="0" dirty="0">
                <a:latin typeface="Arial" panose="020B0604020202020204" pitchFamily="34" charset="0"/>
              </a:rPr>
              <a:t>ad hoc</a:t>
            </a:r>
            <a:r>
              <a:rPr lang="it-IT" sz="900" b="0" i="0" u="none" strike="noStrike" baseline="0" dirty="0">
                <a:latin typeface="Arial" panose="020B0604020202020204" pitchFamily="34" charset="0"/>
              </a:rPr>
              <a:t> meetings also holds currently important papers</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Printouts of journal articles</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CD – current backup</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(Under mug) miscellaneous documents</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Sticky notes with ‘to do’ items, important phone numbers and IP address of laptop</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Telephone – internal and external calls</a:t>
            </a:r>
          </a:p>
          <a:p>
            <a:pPr marL="771525" lvl="1" indent="-422275">
              <a:buFont typeface="Arial" panose="020B0604020202020204" pitchFamily="34" charset="0"/>
              <a:buChar char="‒"/>
            </a:pPr>
            <a:r>
              <a:rPr lang="it-IT" sz="900" b="0" i="0" u="none" strike="noStrike" baseline="0" dirty="0">
                <a:latin typeface="Arial" panose="020B0604020202020204" pitchFamily="34" charset="0"/>
              </a:rPr>
              <a:t>Desktop PC – older file archive and connection to network backup used for email/internet if laptop connection fails.</a:t>
            </a:r>
          </a:p>
          <a:p>
            <a:r>
              <a:rPr lang="it-IT" sz="1100" b="0" i="0" u="none" strike="noStrike" baseline="0" dirty="0">
                <a:latin typeface="Arial" panose="020B0604020202020204" pitchFamily="34" charset="0"/>
              </a:rPr>
              <a:t>Sometimes, it can be helpful to track a document through a system, noting everyone who interacts with it and how the document is amended at each stage – a technique sometimes known as a ‘tracer study’.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866" y="2246498"/>
            <a:ext cx="3176155" cy="2373127"/>
          </a:xfrm>
          <a:prstGeom prst="rect">
            <a:avLst/>
          </a:prstGeom>
        </p:spPr>
      </p:pic>
      <p:sp>
        <p:nvSpPr>
          <p:cNvPr id="5" name="TextBox 4">
            <a:extLst>
              <a:ext uri="{FF2B5EF4-FFF2-40B4-BE49-F238E27FC236}">
                <a16:creationId xmlns:a16="http://schemas.microsoft.com/office/drawing/2014/main" id="{47196FCF-C577-4D92-80A3-71C96D8B782A}"/>
              </a:ext>
            </a:extLst>
          </p:cNvPr>
          <p:cNvSpPr txBox="1"/>
          <p:nvPr/>
        </p:nvSpPr>
        <p:spPr>
          <a:xfrm>
            <a:off x="1023303" y="6059487"/>
            <a:ext cx="7734935" cy="215444"/>
          </a:xfrm>
          <a:prstGeom prst="rect">
            <a:avLst/>
          </a:prstGeom>
          <a:noFill/>
        </p:spPr>
        <p:txBody>
          <a:bodyPr wrap="square">
            <a:spAutoFit/>
          </a:bodyPr>
          <a:lstStyle/>
          <a:p>
            <a:pPr>
              <a:defRPr/>
            </a:pPr>
            <a:r>
              <a:rPr lang="en-IN" sz="800" i="1" dirty="0" smtClean="0">
                <a:latin typeface="+mj-lt"/>
              </a:rPr>
              <a:t>Source</a:t>
            </a:r>
            <a:r>
              <a:rPr lang="en-IN" sz="800" dirty="0" smtClean="0">
                <a:latin typeface="+mj-lt"/>
              </a:rPr>
              <a:t>: Tom </a:t>
            </a:r>
            <a:r>
              <a:rPr lang="en-IN" sz="800" dirty="0">
                <a:latin typeface="+mj-lt"/>
              </a:rPr>
              <a:t>Flint</a:t>
            </a:r>
          </a:p>
        </p:txBody>
      </p:sp>
    </p:spTree>
    <p:extLst>
      <p:ext uri="{BB962C8B-B14F-4D97-AF65-F5344CB8AC3E}">
        <p14:creationId xmlns:p14="http://schemas.microsoft.com/office/powerpoint/2010/main" val="10898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157"/>
            <a:ext cx="7886700" cy="670136"/>
          </a:xfrm>
        </p:spPr>
        <p:txBody>
          <a:bodyPr/>
          <a:lstStyle/>
          <a:p>
            <a:r>
              <a:rPr lang="it-IT" b="1" i="0" u="none" strike="noStrike" kern="1400" baseline="0" dirty="0">
                <a:latin typeface="Arial" panose="020B0604020202020204" pitchFamily="34" charset="0"/>
              </a:rPr>
              <a:t>Example</a:t>
            </a:r>
          </a:p>
        </p:txBody>
      </p:sp>
      <p:sp>
        <p:nvSpPr>
          <p:cNvPr id="3" name="Text Placeholder 2"/>
          <p:cNvSpPr>
            <a:spLocks noGrp="1"/>
          </p:cNvSpPr>
          <p:nvPr>
            <p:ph type="body" idx="4294967295"/>
          </p:nvPr>
        </p:nvSpPr>
        <p:spPr>
          <a:xfrm>
            <a:off x="671545" y="1471942"/>
            <a:ext cx="7886700" cy="4351338"/>
          </a:xfrm>
        </p:spPr>
        <p:txBody>
          <a:bodyPr>
            <a:noAutofit/>
          </a:bodyPr>
          <a:lstStyle/>
          <a:p>
            <a:r>
              <a:rPr lang="it-IT" sz="1600" b="0" i="0" u="none" strike="noStrike" baseline="0" dirty="0">
                <a:latin typeface="Arial" panose="020B0604020202020204" pitchFamily="34" charset="0"/>
              </a:rPr>
              <a:t>In a study of a health benefits claim processing system, for example, we collected copies of blank claim forms, standard letters sent to claimants, inter-office memos and the public information leaflet about the benefit. </a:t>
            </a:r>
          </a:p>
          <a:p>
            <a:r>
              <a:rPr lang="it-IT" sz="1600" b="0" i="0" u="none" strike="noStrike" baseline="0" dirty="0">
                <a:latin typeface="Arial" panose="020B0604020202020204" pitchFamily="34" charset="0"/>
              </a:rPr>
              <a:t>By chance, we also found a copy of an article that provided a valuable insight into health professionals’ views in a local newsletter. </a:t>
            </a:r>
          </a:p>
          <a:p>
            <a:r>
              <a:rPr lang="it-IT" sz="1600" b="0" i="0" u="none" strike="noStrike" baseline="0" dirty="0">
                <a:latin typeface="Arial" panose="020B0604020202020204" pitchFamily="34" charset="0"/>
              </a:rPr>
              <a:t>These artefacts helped ensure that we had a complete understanding not only of the data processed through the system but also of their relative importance and significance (what information requests are in bold type, what details have to be verified by a medical practitioner or pharmacist, etc.) and how annotations on the original documents were used as notes of progress through the system. </a:t>
            </a:r>
          </a:p>
          <a:p>
            <a:r>
              <a:rPr lang="it-IT" sz="1600" b="0" i="0" u="none" strike="noStrike" baseline="0" dirty="0">
                <a:latin typeface="Arial" panose="020B0604020202020204" pitchFamily="34" charset="0"/>
              </a:rPr>
              <a:t>In another medical example, this time in a hospital, Symon </a:t>
            </a:r>
            <a:r>
              <a:rPr lang="it-IT" sz="1600" b="0" i="1" u="none" strike="noStrike" baseline="0" dirty="0">
                <a:latin typeface="Arial" panose="020B0604020202020204" pitchFamily="34" charset="0"/>
              </a:rPr>
              <a:t>et al.</a:t>
            </a:r>
            <a:r>
              <a:rPr lang="it-IT" sz="1600" b="0" i="0" u="none" strike="noStrike" baseline="0" dirty="0">
                <a:latin typeface="Arial" panose="020B0604020202020204" pitchFamily="34" charset="0"/>
              </a:rPr>
              <a:t> (1996) show how the very appearance and style of a doctor’s handwritten notes on patients’ records revealed valuable background details to other staff, such as whether the consultation had been carried out in a hurry. </a:t>
            </a:r>
          </a:p>
          <a:p>
            <a:r>
              <a:rPr lang="it-IT" sz="1600" b="0" i="0" u="none" strike="noStrike" baseline="0" dirty="0">
                <a:latin typeface="Arial" panose="020B0604020202020204" pitchFamily="34" charset="0"/>
              </a:rPr>
              <a:t>All such informal features of the way artefacts are used in practice will make demands on the design of supporting technology.</a:t>
            </a:r>
          </a:p>
        </p:txBody>
      </p:sp>
    </p:spTree>
    <p:extLst>
      <p:ext uri="{BB962C8B-B14F-4D97-AF65-F5344CB8AC3E}">
        <p14:creationId xmlns:p14="http://schemas.microsoft.com/office/powerpoint/2010/main" val="628996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1909"/>
            <a:ext cx="7886700" cy="670136"/>
          </a:xfrm>
        </p:spPr>
        <p:txBody>
          <a:bodyPr/>
          <a:lstStyle/>
          <a:p>
            <a:r>
              <a:rPr lang="it-IT" b="1" i="0" u="none" strike="noStrike" kern="1400" baseline="0" dirty="0">
                <a:latin typeface="Arial" panose="020B0604020202020204" pitchFamily="34" charset="0"/>
              </a:rPr>
              <a:t>Other desk work</a:t>
            </a:r>
          </a:p>
        </p:txBody>
      </p:sp>
      <p:sp>
        <p:nvSpPr>
          <p:cNvPr id="3" name="Text Placeholder 2"/>
          <p:cNvSpPr>
            <a:spLocks noGrp="1"/>
          </p:cNvSpPr>
          <p:nvPr>
            <p:ph type="body" idx="4294967295"/>
          </p:nvPr>
        </p:nvSpPr>
        <p:spPr>
          <a:xfrm>
            <a:off x="671780" y="1464213"/>
            <a:ext cx="7886700" cy="4730451"/>
          </a:xfrm>
        </p:spPr>
        <p:txBody>
          <a:bodyPr>
            <a:noAutofit/>
          </a:bodyPr>
          <a:lstStyle/>
          <a:p>
            <a:r>
              <a:rPr lang="it-IT" sz="2000" b="0" i="0" u="none" strike="noStrike" baseline="0" dirty="0">
                <a:latin typeface="Arial" panose="020B0604020202020204" pitchFamily="34" charset="0"/>
              </a:rPr>
              <a:t>Understanding activities does not just involve working directly with the people who are doing the activity now or who will be in the future. </a:t>
            </a:r>
          </a:p>
          <a:p>
            <a:r>
              <a:rPr lang="it-IT" sz="2000" b="0" i="0" u="none" strike="noStrike" baseline="0" dirty="0">
                <a:latin typeface="Arial" panose="020B0604020202020204" pitchFamily="34" charset="0"/>
              </a:rPr>
              <a:t>The designer will need to do plenty of ‘desk work’ as well. </a:t>
            </a:r>
          </a:p>
          <a:p>
            <a:r>
              <a:rPr lang="it-IT" sz="2000" b="0" i="0" u="none" strike="noStrike" baseline="0" dirty="0">
                <a:latin typeface="Arial" panose="020B0604020202020204" pitchFamily="34" charset="0"/>
              </a:rPr>
              <a:t>This may include records of requests for help or user support and records of bugs reported and change requests often reveal gaps in functionality or presentation. </a:t>
            </a:r>
          </a:p>
          <a:p>
            <a:r>
              <a:rPr lang="it-IT" sz="2000" b="0" i="0" u="none" strike="noStrike" baseline="0" dirty="0">
                <a:latin typeface="Arial" panose="020B0604020202020204" pitchFamily="34" charset="0"/>
              </a:rPr>
              <a:t>Other desk work involves reading procedure manuals and other material about the organization. </a:t>
            </a:r>
          </a:p>
          <a:p>
            <a:r>
              <a:rPr lang="it-IT" sz="2000" b="0" i="0" u="none" strike="noStrike" baseline="0" dirty="0">
                <a:latin typeface="Arial" panose="020B0604020202020204" pitchFamily="34" charset="0"/>
              </a:rPr>
              <a:t>It involves studying existing software systems to see how they work and what data is kept. </a:t>
            </a:r>
          </a:p>
          <a:p>
            <a:r>
              <a:rPr lang="it-IT" sz="2000" b="0" i="0" u="none" strike="noStrike" baseline="0" dirty="0">
                <a:latin typeface="Arial" panose="020B0604020202020204" pitchFamily="34" charset="0"/>
              </a:rPr>
              <a:t>Desk work involves collecting and analysing any documents that exist and documenting the movement of documents and the structure of objects such as filing cabinets and ledger books.</a:t>
            </a:r>
          </a:p>
        </p:txBody>
      </p:sp>
    </p:spTree>
    <p:extLst>
      <p:ext uri="{BB962C8B-B14F-4D97-AF65-F5344CB8AC3E}">
        <p14:creationId xmlns:p14="http://schemas.microsoft.com/office/powerpoint/2010/main" val="1624841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5127"/>
            <a:ext cx="7886700" cy="739146"/>
          </a:xfrm>
        </p:spPr>
        <p:txBody>
          <a:bodyPr/>
          <a:lstStyle/>
          <a:p>
            <a:r>
              <a:rPr lang="it-IT" b="1" i="0" u="none" strike="noStrike" kern="1400" baseline="0" dirty="0">
                <a:latin typeface="Arial" panose="020B0604020202020204" pitchFamily="34" charset="0"/>
              </a:rPr>
              <a:t>Looking at similar systems</a:t>
            </a:r>
          </a:p>
        </p:txBody>
      </p:sp>
      <p:sp>
        <p:nvSpPr>
          <p:cNvPr id="3" name="Text Placeholder 2"/>
          <p:cNvSpPr>
            <a:spLocks noGrp="1"/>
          </p:cNvSpPr>
          <p:nvPr>
            <p:ph type="body" idx="4294967295"/>
          </p:nvPr>
        </p:nvSpPr>
        <p:spPr>
          <a:xfrm>
            <a:off x="665311" y="1454686"/>
            <a:ext cx="7886700" cy="4557923"/>
          </a:xfrm>
        </p:spPr>
        <p:txBody>
          <a:bodyPr>
            <a:noAutofit/>
          </a:bodyPr>
          <a:lstStyle/>
          <a:p>
            <a:r>
              <a:rPr lang="it-IT" sz="1800" b="0" i="0" u="none" strike="noStrike" baseline="0" dirty="0">
                <a:latin typeface="Arial" panose="020B0604020202020204" pitchFamily="34" charset="0"/>
              </a:rPr>
              <a:t>Looking at similar products, services or apps is another way of getting ideas. </a:t>
            </a:r>
          </a:p>
          <a:p>
            <a:r>
              <a:rPr lang="it-IT" sz="1800" b="0" i="0" u="none" strike="noStrike" baseline="0" dirty="0">
                <a:latin typeface="Arial" panose="020B0604020202020204" pitchFamily="34" charset="0"/>
              </a:rPr>
              <a:t>A market analysis looks at similar products that have been produced or services that are provided. </a:t>
            </a:r>
          </a:p>
          <a:p>
            <a:r>
              <a:rPr lang="it-IT" sz="1800" b="0" i="0" u="none" strike="noStrike" baseline="0" dirty="0">
                <a:latin typeface="Arial" panose="020B0604020202020204" pitchFamily="34" charset="0"/>
              </a:rPr>
              <a:t>This can be useful because the designer can see the product or service being used </a:t>
            </a:r>
            <a:r>
              <a:rPr lang="it-IT" sz="1800" b="0" i="1" u="none" strike="noStrike" baseline="0" dirty="0">
                <a:latin typeface="Arial" panose="020B0604020202020204" pitchFamily="34" charset="0"/>
              </a:rPr>
              <a:t>in situ</a:t>
            </a:r>
            <a:r>
              <a:rPr lang="it-IT" sz="1800" b="0" i="0" u="none" strike="noStrike" baseline="0" dirty="0">
                <a:latin typeface="Arial" panose="020B0604020202020204" pitchFamily="34" charset="0"/>
              </a:rPr>
              <a:t> and can consider the design solutions that others have proposed. </a:t>
            </a:r>
          </a:p>
          <a:p>
            <a:r>
              <a:rPr lang="it-IT" sz="1800" b="0" i="0" u="none" strike="noStrike" baseline="0" dirty="0">
                <a:latin typeface="Arial" panose="020B0604020202020204" pitchFamily="34" charset="0"/>
              </a:rPr>
              <a:t>This might highlight good and poor solutions for particular design problems. </a:t>
            </a:r>
          </a:p>
          <a:p>
            <a:r>
              <a:rPr lang="it-IT" sz="1800" b="0" i="0" u="none" strike="noStrike" baseline="0" dirty="0">
                <a:latin typeface="Arial" panose="020B0604020202020204" pitchFamily="34" charset="0"/>
              </a:rPr>
              <a:t>Looking at similar activities complements such an analysis. </a:t>
            </a:r>
          </a:p>
          <a:p>
            <a:r>
              <a:rPr lang="it-IT" sz="1800" b="0" i="0" u="none" strike="noStrike" baseline="0" dirty="0">
                <a:latin typeface="Arial" panose="020B0604020202020204" pitchFamily="34" charset="0"/>
              </a:rPr>
              <a:t>An activity might be in quite a different setting from the one under scrutiny but might have a similar structure. </a:t>
            </a:r>
          </a:p>
          <a:p>
            <a:r>
              <a:rPr lang="it-IT" sz="1800" b="0" i="0" u="none" strike="noStrike" baseline="0" dirty="0">
                <a:latin typeface="Arial" panose="020B0604020202020204" pitchFamily="34" charset="0"/>
              </a:rPr>
              <a:t>For example, looking at a video hire shop might provide inspiration for a car hire application or looking at an automatic coffee machine might help in understanding an ATM activity.</a:t>
            </a:r>
          </a:p>
        </p:txBody>
      </p:sp>
    </p:spTree>
    <p:extLst>
      <p:ext uri="{BB962C8B-B14F-4D97-AF65-F5344CB8AC3E}">
        <p14:creationId xmlns:p14="http://schemas.microsoft.com/office/powerpoint/2010/main" val="1306631847"/>
      </p:ext>
    </p:extLst>
  </p:cSld>
  <p:clrMapOvr>
    <a:masterClrMapping/>
  </p:clrMapOvr>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954</TotalTime>
  <Words>12297</Words>
  <Application>Microsoft Office PowerPoint</Application>
  <PresentationFormat>On-screen Show (4:3)</PresentationFormat>
  <Paragraphs>664</Paragraphs>
  <Slides>111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111</vt:i4>
      </vt:variant>
    </vt:vector>
  </HeadingPairs>
  <TitlesOfParts>
    <vt:vector size="120" baseType="lpstr">
      <vt:lpstr>MS PGothic</vt:lpstr>
      <vt:lpstr>Arial</vt:lpstr>
      <vt:lpstr>Calibri</vt:lpstr>
      <vt:lpstr>MundoSansPro</vt:lpstr>
      <vt:lpstr>Times</vt:lpstr>
      <vt:lpstr>Times New Roman</vt:lpstr>
      <vt:lpstr>Verdana</vt:lpstr>
      <vt:lpstr>Wingdings</vt:lpstr>
      <vt:lpstr>2_Default Design</vt:lpstr>
      <vt:lpstr>PowerPoint Presentation</vt:lpstr>
      <vt:lpstr>Contents</vt:lpstr>
      <vt:lpstr>The process of understanding</vt:lpstr>
      <vt:lpstr>The focus of understanding</vt:lpstr>
      <vt:lpstr>Requirements (1 of 4)</vt:lpstr>
      <vt:lpstr>Iteration is key</vt:lpstr>
      <vt:lpstr>Requirements (2 of 4)</vt:lpstr>
      <vt:lpstr>Requirements and understanding</vt:lpstr>
      <vt:lpstr>Requirements templates</vt:lpstr>
      <vt:lpstr>Volere specification</vt:lpstr>
      <vt:lpstr>Requirements (3 of 4)</vt:lpstr>
      <vt:lpstr>Requirements (4 of 4)</vt:lpstr>
      <vt:lpstr>Prioritizing requirements</vt:lpstr>
      <vt:lpstr>Challenge 7.1 </vt:lpstr>
      <vt:lpstr>Participative design</vt:lpstr>
      <vt:lpstr>Engaging with people</vt:lpstr>
      <vt:lpstr>Human-centred design</vt:lpstr>
      <vt:lpstr>The socio-technical tradition</vt:lpstr>
      <vt:lpstr>Scandinavian participatory design</vt:lpstr>
      <vt:lpstr>Challenge 7.2</vt:lpstr>
      <vt:lpstr>Acting out requirements</vt:lpstr>
      <vt:lpstr>Interviews</vt:lpstr>
      <vt:lpstr>Here is an extract from a structured interview pro forma </vt:lpstr>
      <vt:lpstr>Semi-structured interviews (1 of 2)</vt:lpstr>
      <vt:lpstr>Semi-structured interviews (2 of 2)</vt:lpstr>
      <vt:lpstr>Contextual inquiry (1 of 2)</vt:lpstr>
      <vt:lpstr>Four guiding principles of contextual inquiry (1 of 2)</vt:lpstr>
      <vt:lpstr>Four guiding principles of contextual inquiry (2 of 2) </vt:lpstr>
      <vt:lpstr>Contextual inquiry (2 of 2)</vt:lpstr>
      <vt:lpstr>Challenge 7.3</vt:lpstr>
      <vt:lpstr>Stories, scenarios and early prototyping in interviewing (1 of 2)</vt:lpstr>
      <vt:lpstr>Stories, scenarios and early prototyping in interviewing (2 of 2)</vt:lpstr>
      <vt:lpstr>Think-aloud commentaries</vt:lpstr>
      <vt:lpstr>Preparation for interviewing</vt:lpstr>
      <vt:lpstr>Keeping track of the interview</vt:lpstr>
      <vt:lpstr>Structuring the interview</vt:lpstr>
      <vt:lpstr>Reflection and exploration</vt:lpstr>
      <vt:lpstr>General-purpose exploratory questions</vt:lpstr>
      <vt:lpstr>When to stop</vt:lpstr>
      <vt:lpstr>Oli Mival’s guide (1 of 4)</vt:lpstr>
      <vt:lpstr>PowerPoint Presentation</vt:lpstr>
      <vt:lpstr>PowerPoint Presentation</vt:lpstr>
      <vt:lpstr>PowerPoint Presentation</vt:lpstr>
      <vt:lpstr>Questionnaires (1 of 4)</vt:lpstr>
      <vt:lpstr>Questionnaires (2 of 4)</vt:lpstr>
      <vt:lpstr>Questionnaires (3 of 4)</vt:lpstr>
      <vt:lpstr>Questionnaires (4 of 4)</vt:lpstr>
      <vt:lpstr>Analysing the data</vt:lpstr>
      <vt:lpstr>Likert scales (1 of 2)</vt:lpstr>
      <vt:lpstr>Likert scales (2 of 2)</vt:lpstr>
      <vt:lpstr>Semantic differentials</vt:lpstr>
      <vt:lpstr>PowerPoint Presentation</vt:lpstr>
      <vt:lpstr>Other opinions</vt:lpstr>
      <vt:lpstr>PowerPoint Presentation</vt:lpstr>
      <vt:lpstr>Questionnaires conclusions</vt:lpstr>
      <vt:lpstr>Probes</vt:lpstr>
      <vt:lpstr>Cultural probes (1 of 2)</vt:lpstr>
      <vt:lpstr>Cultural probes (2 of 2)</vt:lpstr>
      <vt:lpstr>Technology probes</vt:lpstr>
      <vt:lpstr>Probes concluded</vt:lpstr>
      <vt:lpstr>Card sorting techniques (1 of 5)</vt:lpstr>
      <vt:lpstr>Card sorting techniques (2 of 5)</vt:lpstr>
      <vt:lpstr>Card sorting techniques (3 of 5)</vt:lpstr>
      <vt:lpstr>Card sorting techniques (4 of 5)</vt:lpstr>
      <vt:lpstr>Figure 7.8 Results of card sorting exercise </vt:lpstr>
      <vt:lpstr>Card sorting techniques (5 of 5)</vt:lpstr>
      <vt:lpstr>PowerPoint Presentation</vt:lpstr>
      <vt:lpstr>Card sorting techniques: Affinity diagrams (1 of 2)</vt:lpstr>
      <vt:lpstr>Card sorting techniques: Affinity diagrams (2 of 2)</vt:lpstr>
      <vt:lpstr>Semantic understanding</vt:lpstr>
      <vt:lpstr>Working with groups</vt:lpstr>
      <vt:lpstr>Focus groups (1 of 2)</vt:lpstr>
      <vt:lpstr>Focus groups (2 of 2)</vt:lpstr>
      <vt:lpstr>PowerPoint Presentation</vt:lpstr>
      <vt:lpstr>Inspiration card workshops</vt:lpstr>
      <vt:lpstr>IDEO method cards</vt:lpstr>
      <vt:lpstr>Brainstorming (1 of 2)</vt:lpstr>
      <vt:lpstr>Brainstorming (2 of 2)</vt:lpstr>
      <vt:lpstr> Fieldwork: Observing activities in situ</vt:lpstr>
      <vt:lpstr>Observation (1 of 3)</vt:lpstr>
      <vt:lpstr>Observation (2 of 3)</vt:lpstr>
      <vt:lpstr>Observation (3 of 3)</vt:lpstr>
      <vt:lpstr>Ethical issues (1 of 2)</vt:lpstr>
      <vt:lpstr>Ethical issues (2 of 2)</vt:lpstr>
      <vt:lpstr>Design ethnography (1 of 5)</vt:lpstr>
      <vt:lpstr>Ethnomethodology </vt:lpstr>
      <vt:lpstr>Design ethnography (2 of 5)</vt:lpstr>
      <vt:lpstr>Design ethnography (3 of 5)</vt:lpstr>
      <vt:lpstr>Design ethnography (4 of 5)</vt:lpstr>
      <vt:lpstr>Design ethnography (5 of 5) </vt:lpstr>
      <vt:lpstr>Rogers and Bellotti’s ‘reflective framework’ for ethnographic studies</vt:lpstr>
      <vt:lpstr>Other ethnographies</vt:lpstr>
      <vt:lpstr>Analysing data</vt:lpstr>
      <vt:lpstr>Communicating ethnographic results (1 of 2)</vt:lpstr>
      <vt:lpstr>Communicating ethnographic results (2 of 2) </vt:lpstr>
      <vt:lpstr>Artefact collection and desk work</vt:lpstr>
      <vt:lpstr>Example</vt:lpstr>
      <vt:lpstr>Other desk work</vt:lpstr>
      <vt:lpstr>Looking at similar systems</vt:lpstr>
      <vt:lpstr>Challenge 7.6</vt:lpstr>
      <vt:lpstr>Data analysis (1 of 2)</vt:lpstr>
      <vt:lpstr>Quantitative analysis </vt:lpstr>
      <vt:lpstr>Qualitative analysis </vt:lpstr>
      <vt:lpstr>Data analysis (2 of 2)</vt:lpstr>
      <vt:lpstr>Bricoleur</vt:lpstr>
      <vt:lpstr>Triangulation </vt:lpstr>
      <vt:lpstr>Theoretical position </vt:lpstr>
      <vt:lpstr>More theory</vt:lpstr>
      <vt:lpstr>Humanistic UX</vt:lpstr>
      <vt:lpstr>Summary</vt:lpstr>
      <vt:lpstr>Key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dc:title>
  <dc:creator>Benyon, David</dc:creator>
  <cp:lastModifiedBy>Vivekan G</cp:lastModifiedBy>
  <cp:revision>228</cp:revision>
  <dcterms:created xsi:type="dcterms:W3CDTF">2017-11-01T10:34:56Z</dcterms:created>
  <dcterms:modified xsi:type="dcterms:W3CDTF">2019-05-10T14:49:00Z</dcterms:modified>
</cp:coreProperties>
</file>